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332" r:id="rId3"/>
    <p:sldId id="351" r:id="rId4"/>
    <p:sldId id="334" r:id="rId5"/>
    <p:sldId id="335" r:id="rId6"/>
    <p:sldId id="336" r:id="rId7"/>
    <p:sldId id="352" r:id="rId8"/>
    <p:sldId id="353" r:id="rId9"/>
    <p:sldId id="355" r:id="rId10"/>
    <p:sldId id="354" r:id="rId11"/>
    <p:sldId id="356" r:id="rId12"/>
    <p:sldId id="358" r:id="rId13"/>
    <p:sldId id="357" r:id="rId14"/>
    <p:sldId id="359" r:id="rId15"/>
    <p:sldId id="360" r:id="rId16"/>
    <p:sldId id="361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97" autoAdjust="0"/>
    <p:restoredTop sz="84125"/>
  </p:normalViewPr>
  <p:slideViewPr>
    <p:cSldViewPr>
      <p:cViewPr>
        <p:scale>
          <a:sx n="30" d="100"/>
          <a:sy n="30" d="100"/>
        </p:scale>
        <p:origin x="-72" y="-28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>
              <a:lnSpc>
                <a:spcPct val="117999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8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>
              <a:lnSpc>
                <a:spcPct val="117999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8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>
              <a:lnSpc>
                <a:spcPct val="117999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8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>
              <a:lnSpc>
                <a:spcPct val="117999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8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>
              <a:lnSpc>
                <a:spcPct val="117999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8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>
              <a:lnSpc>
                <a:spcPct val="117999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8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>
              <a:lnSpc>
                <a:spcPct val="117999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8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>
              <a:lnSpc>
                <a:spcPct val="117999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>
              <a:lnSpc>
                <a:spcPct val="117999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8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>
              <a:lnSpc>
                <a:spcPct val="117999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8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>
              <a:lnSpc>
                <a:spcPct val="117999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8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>
              <a:lnSpc>
                <a:spcPct val="117999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>
              <a:lnSpc>
                <a:spcPct val="117999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8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>
              <a:lnSpc>
                <a:spcPct val="117999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8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>
              <a:lnSpc>
                <a:spcPct val="117999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88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5919073" y="4381515"/>
            <a:ext cx="17537053" cy="237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/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800" b="1" cap="all" dirty="0">
                <a:solidFill>
                  <a:srgbClr val="253957"/>
                </a:solidFill>
                <a:sym typeface="Arial Narrow"/>
              </a:rPr>
              <a:t>«Программно-методическое обеспечение деятельности </a:t>
            </a:r>
          </a:p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800" b="1" cap="all" dirty="0">
                <a:solidFill>
                  <a:srgbClr val="253957"/>
                </a:solidFill>
                <a:sym typeface="Arial Narrow"/>
              </a:rPr>
              <a:t>педагога дополнительного </a:t>
            </a:r>
            <a:r>
              <a:rPr lang="ru-RU" sz="4800" b="1" cap="all" dirty="0" smtClean="0">
                <a:solidFill>
                  <a:srgbClr val="253957"/>
                </a:solidFill>
                <a:sym typeface="Arial Narrow"/>
              </a:rPr>
              <a:t>образования»</a:t>
            </a:r>
            <a:endParaRPr lang="ru-RU" sz="4800" b="1" cap="all" dirty="0">
              <a:solidFill>
                <a:srgbClr val="253957"/>
              </a:solidFill>
              <a:sym typeface="Arial Narrow"/>
            </a:endParaRPr>
          </a:p>
        </p:txBody>
      </p:sp>
      <p:sp>
        <p:nvSpPr>
          <p:cNvPr id="53" name="Очень крутой подзаголовок презентации"/>
          <p:cNvSpPr txBox="1"/>
          <p:nvPr/>
        </p:nvSpPr>
        <p:spPr>
          <a:xfrm>
            <a:off x="9306272" y="7927562"/>
            <a:ext cx="14508133" cy="1173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ru-RU" sz="4400" dirty="0" smtClean="0"/>
              <a:t>Голубева Наталья Александровна, </a:t>
            </a:r>
            <a:endParaRPr lang="ru-RU" sz="4400" dirty="0"/>
          </a:p>
          <a:p>
            <a:pPr algn="r"/>
            <a:r>
              <a:rPr lang="ru-RU" sz="3600" dirty="0" smtClean="0"/>
              <a:t>Методист</a:t>
            </a:r>
          </a:p>
          <a:p>
            <a:pPr algn="r"/>
            <a:r>
              <a:rPr lang="ru-RU" sz="3600" dirty="0" smtClean="0"/>
              <a:t>МБОУДО «Дворец детского (юношеского) творчества» г. Пензы  </a:t>
            </a:r>
            <a:endParaRPr lang="ru-RU" sz="3600" dirty="0"/>
          </a:p>
        </p:txBody>
      </p:sp>
      <p:sp>
        <p:nvSpPr>
          <p:cNvPr id="54" name="Название подразделения,  лаборатории, факультета и т.д."/>
          <p:cNvSpPr txBox="1"/>
          <p:nvPr/>
        </p:nvSpPr>
        <p:spPr>
          <a:xfrm>
            <a:off x="4991200" y="498851"/>
            <a:ext cx="19392800" cy="2175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400" b="1" dirty="0" smtClean="0"/>
              <a:t>МБОУДО  «Дворец детского (юношеского) творчества»  г. Пензы </a:t>
            </a:r>
          </a:p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400" b="1" dirty="0"/>
              <a:t>  «Обновление и дополнение </a:t>
            </a:r>
            <a:r>
              <a:rPr lang="ru-RU" sz="4400" b="1" dirty="0" smtClean="0"/>
              <a:t>содержания дополнительных </a:t>
            </a:r>
            <a:r>
              <a:rPr lang="ru-RU" sz="4400" b="1" dirty="0"/>
              <a:t>общеобразовательных общеразвивающих программ </a:t>
            </a:r>
            <a:r>
              <a:rPr lang="ru-RU" sz="4400" b="1" dirty="0" smtClean="0"/>
              <a:t>в </a:t>
            </a:r>
            <a:r>
              <a:rPr lang="ru-RU" sz="4400" b="1" dirty="0"/>
              <a:t>современных условиях»  </a:t>
            </a:r>
            <a:endParaRPr sz="4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726988" y="11225619"/>
            <a:ext cx="29546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400" b="1" dirty="0">
                <a:solidFill>
                  <a:srgbClr val="253957"/>
                </a:solidFill>
                <a:latin typeface="+mn-lt"/>
                <a:sym typeface="Arial Narrow"/>
              </a:rPr>
              <a:t>08.12.2021 г.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1961456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201065" y="401514"/>
            <a:ext cx="21506373" cy="1252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7200" b="1" dirty="0">
                <a:solidFill>
                  <a:srgbClr val="FF0000"/>
                </a:solidFill>
              </a:rPr>
              <a:t>Учебно-методический </a:t>
            </a:r>
            <a:r>
              <a:rPr lang="ru-RU" sz="7200" b="1" dirty="0" smtClean="0">
                <a:solidFill>
                  <a:srgbClr val="FF0000"/>
                </a:solidFill>
              </a:rPr>
              <a:t>комплекс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306894" y="408162"/>
            <a:ext cx="23474608" cy="13532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000" b="1" u="sng" dirty="0" smtClean="0"/>
              <a:t> </a:t>
            </a:r>
            <a:endParaRPr lang="ru-RU" sz="4000" dirty="0"/>
          </a:p>
          <a:p>
            <a:pPr marL="914400" indent="-914400" algn="just">
              <a:buAutoNum type="arabicPeriod" startAt="5"/>
            </a:pPr>
            <a:r>
              <a:rPr lang="ru-RU" sz="5400" b="1" dirty="0" smtClean="0"/>
              <a:t>Дополнительные </a:t>
            </a:r>
            <a:r>
              <a:rPr lang="ru-RU" sz="5400" b="1" dirty="0"/>
              <a:t>общеобразовательные программы, включающие современные практики и технологии формирования универсальных компетентностей и новых </a:t>
            </a:r>
            <a:r>
              <a:rPr lang="ru-RU" sz="5400" b="1" dirty="0" smtClean="0"/>
              <a:t>грамотностей</a:t>
            </a:r>
          </a:p>
          <a:p>
            <a:pPr marL="914400" indent="-914400" algn="just">
              <a:buAutoNum type="arabicPeriod" startAt="5"/>
            </a:pPr>
            <a:endParaRPr lang="ru-RU" sz="5400" b="1" dirty="0"/>
          </a:p>
          <a:p>
            <a:pPr marL="914400" indent="-914400" algn="just">
              <a:buAutoNum type="arabicPeriod" startAt="6"/>
            </a:pPr>
            <a:r>
              <a:rPr lang="ru-RU" sz="5400" b="1" dirty="0" smtClean="0"/>
              <a:t>Дополнительные </a:t>
            </a:r>
            <a:r>
              <a:rPr lang="ru-RU" sz="5400" b="1" dirty="0"/>
              <a:t>общеобразовательные программы (в том числе инклюзивные или адаптированные дополнительные общеобразовательные программы), реализуемые в дистанционных формах с применением электронного обучения и дистанционных образовательных </a:t>
            </a:r>
            <a:r>
              <a:rPr lang="ru-RU" sz="5400" b="1" dirty="0" smtClean="0"/>
              <a:t>технологий</a:t>
            </a:r>
          </a:p>
          <a:p>
            <a:pPr marL="914400" indent="-914400" algn="just">
              <a:buAutoNum type="arabicPeriod" startAt="6"/>
            </a:pPr>
            <a:endParaRPr lang="ru-RU" sz="5400" b="1" dirty="0"/>
          </a:p>
          <a:p>
            <a:pPr marL="914400" indent="-914400" algn="just">
              <a:buAutoNum type="arabicPeriod" startAt="7"/>
            </a:pPr>
            <a:r>
              <a:rPr lang="ru-RU" sz="5400" b="1" dirty="0" smtClean="0"/>
              <a:t>Дополнительные </a:t>
            </a:r>
            <a:r>
              <a:rPr lang="ru-RU" sz="5400" b="1" dirty="0"/>
              <a:t>общеобразовательные программы, включающие технологии и методики поддержки детей с </a:t>
            </a:r>
            <a:r>
              <a:rPr lang="ru-RU" sz="5400" b="1" dirty="0" err="1" smtClean="0"/>
              <a:t>девиантным</a:t>
            </a:r>
            <a:r>
              <a:rPr lang="ru-RU" sz="5400" b="1" dirty="0" smtClean="0"/>
              <a:t> </a:t>
            </a:r>
            <a:r>
              <a:rPr lang="ru-RU" sz="5400" b="1" dirty="0"/>
              <a:t>поведением и направленные на профилактику социальной </a:t>
            </a:r>
            <a:r>
              <a:rPr lang="ru-RU" sz="5400" b="1" dirty="0" err="1"/>
              <a:t>дезадаптации</a:t>
            </a:r>
            <a:r>
              <a:rPr lang="ru-RU" sz="5400" b="1" dirty="0" smtClean="0"/>
              <a:t>.</a:t>
            </a:r>
          </a:p>
          <a:p>
            <a:pPr algn="just"/>
            <a:endParaRPr lang="ru-RU" sz="5400" b="1" dirty="0"/>
          </a:p>
          <a:p>
            <a:pPr algn="just"/>
            <a:r>
              <a:rPr lang="ru-RU" sz="5400" b="1" dirty="0"/>
              <a:t>8.	Дополнительные общеобразовательные программы, разработанные с учетом запроса реального сектора </a:t>
            </a:r>
            <a:r>
              <a:rPr lang="ru-RU" sz="5400" b="1" dirty="0" smtClean="0"/>
              <a:t>экономики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401129847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1961456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201065" y="401514"/>
            <a:ext cx="21506373" cy="1252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7200" b="1" dirty="0">
                <a:solidFill>
                  <a:srgbClr val="FF0000"/>
                </a:solidFill>
              </a:rPr>
              <a:t>Учебно-методический </a:t>
            </a:r>
            <a:r>
              <a:rPr lang="ru-RU" sz="7200" b="1" dirty="0" smtClean="0">
                <a:solidFill>
                  <a:srgbClr val="FF0000"/>
                </a:solidFill>
              </a:rPr>
              <a:t>комплекс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306894" y="4193704"/>
            <a:ext cx="23474608" cy="3960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000" b="1" u="sng" dirty="0" smtClean="0"/>
              <a:t>3</a:t>
            </a:r>
            <a:r>
              <a:rPr lang="ru-RU" sz="6000" b="1" u="sng" dirty="0"/>
              <a:t>. </a:t>
            </a:r>
            <a:r>
              <a:rPr lang="ru-RU" sz="6000" b="1" u="sng" dirty="0" smtClean="0"/>
              <a:t>Разработки  (Методические материалы)</a:t>
            </a:r>
          </a:p>
          <a:p>
            <a:pPr algn="ctr"/>
            <a:endParaRPr lang="ru-RU" sz="4000" dirty="0" smtClean="0"/>
          </a:p>
          <a:p>
            <a:pPr algn="ctr"/>
            <a:endParaRPr lang="ru-RU" sz="4000" dirty="0"/>
          </a:p>
          <a:p>
            <a:pPr algn="just"/>
            <a:r>
              <a:rPr lang="ru-RU" sz="5400" b="1" dirty="0"/>
              <a:t>Методические рекомендации – </a:t>
            </a:r>
            <a:r>
              <a:rPr lang="ru-RU" sz="5400" dirty="0"/>
              <a:t>документ, содержащий советы и </a:t>
            </a:r>
            <a:endParaRPr lang="ru-RU" sz="5400" dirty="0" smtClean="0"/>
          </a:p>
          <a:p>
            <a:pPr algn="just"/>
            <a:r>
              <a:rPr lang="ru-RU" sz="5400" dirty="0" smtClean="0"/>
              <a:t>пожелания </a:t>
            </a:r>
            <a:r>
              <a:rPr lang="ru-RU" sz="5400" dirty="0"/>
              <a:t>по организации конкретной деятельности определенным образом</a:t>
            </a:r>
          </a:p>
        </p:txBody>
      </p:sp>
    </p:spTree>
    <p:extLst>
      <p:ext uri="{BB962C8B-B14F-4D97-AF65-F5344CB8AC3E}">
        <p14:creationId xmlns:p14="http://schemas.microsoft.com/office/powerpoint/2010/main" val="218450011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1961456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201065" y="401514"/>
            <a:ext cx="21506373" cy="1252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7200" b="1" dirty="0">
                <a:solidFill>
                  <a:srgbClr val="FF0000"/>
                </a:solidFill>
              </a:rPr>
              <a:t>Учебно-методический </a:t>
            </a:r>
            <a:r>
              <a:rPr lang="ru-RU" sz="7200" b="1" dirty="0" smtClean="0">
                <a:solidFill>
                  <a:srgbClr val="FF0000"/>
                </a:solidFill>
              </a:rPr>
              <a:t>комплекс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814736" y="1484502"/>
            <a:ext cx="22970552" cy="11778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400" b="1" dirty="0" smtClean="0"/>
              <a:t>Методические </a:t>
            </a:r>
            <a:r>
              <a:rPr lang="ru-RU" sz="5400" b="1" dirty="0"/>
              <a:t>разработки</a:t>
            </a:r>
          </a:p>
          <a:p>
            <a:pPr algn="just"/>
            <a:r>
              <a:rPr lang="ru-RU" sz="5400" b="1" dirty="0"/>
              <a:t>•	</a:t>
            </a:r>
            <a:r>
              <a:rPr lang="ru-RU" sz="5400" dirty="0"/>
              <a:t>планы-конспекты занятий и </a:t>
            </a:r>
            <a:r>
              <a:rPr lang="ru-RU" sz="5400" dirty="0" smtClean="0"/>
              <a:t>мероприятий</a:t>
            </a:r>
          </a:p>
          <a:p>
            <a:pPr algn="just"/>
            <a:endParaRPr lang="ru-RU" sz="5400" dirty="0"/>
          </a:p>
          <a:p>
            <a:pPr algn="just"/>
            <a:r>
              <a:rPr lang="ru-RU" sz="5400" dirty="0"/>
              <a:t>•	разработка отдельной темы образовательной </a:t>
            </a:r>
            <a:r>
              <a:rPr lang="ru-RU" sz="5400" dirty="0" smtClean="0"/>
              <a:t>программы</a:t>
            </a:r>
          </a:p>
          <a:p>
            <a:pPr algn="just"/>
            <a:endParaRPr lang="ru-RU" sz="5400" dirty="0"/>
          </a:p>
          <a:p>
            <a:pPr algn="just"/>
            <a:r>
              <a:rPr lang="ru-RU" sz="5400" dirty="0"/>
              <a:t>•	планы и содержание публичных </a:t>
            </a:r>
            <a:r>
              <a:rPr lang="ru-RU" sz="5400" dirty="0" smtClean="0"/>
              <a:t>выступлений</a:t>
            </a:r>
          </a:p>
          <a:p>
            <a:pPr algn="just"/>
            <a:endParaRPr lang="ru-RU" sz="5400" dirty="0"/>
          </a:p>
          <a:p>
            <a:pPr algn="just"/>
            <a:r>
              <a:rPr lang="ru-RU" sz="5400" dirty="0"/>
              <a:t>•	описание форм, методов, средств обучения и воспитания (словарь,</a:t>
            </a:r>
          </a:p>
          <a:p>
            <a:pPr algn="just"/>
            <a:r>
              <a:rPr lang="ru-RU" sz="5400" dirty="0"/>
              <a:t>справочники, альбомы, плакаты, таблицы, презентации, видео- </a:t>
            </a:r>
            <a:r>
              <a:rPr lang="ru-RU" sz="5400" dirty="0" err="1" smtClean="0"/>
              <a:t>иаудиозаписи</a:t>
            </a:r>
            <a:r>
              <a:rPr lang="ru-RU" sz="5400" dirty="0" smtClean="0"/>
              <a:t> </a:t>
            </a:r>
            <a:r>
              <a:rPr lang="ru-RU" sz="5400" dirty="0"/>
              <a:t>и др</a:t>
            </a:r>
            <a:r>
              <a:rPr lang="ru-RU" sz="5400" dirty="0" smtClean="0"/>
              <a:t>.)</a:t>
            </a:r>
          </a:p>
          <a:p>
            <a:pPr algn="just"/>
            <a:r>
              <a:rPr lang="ru-RU" sz="5400" dirty="0" smtClean="0"/>
              <a:t> </a:t>
            </a:r>
            <a:endParaRPr lang="ru-RU" sz="5400" dirty="0"/>
          </a:p>
          <a:p>
            <a:pPr algn="just"/>
            <a:r>
              <a:rPr lang="ru-RU" sz="5400" dirty="0"/>
              <a:t>•	сборники заданий и упражнений по образовательной </a:t>
            </a:r>
            <a:r>
              <a:rPr lang="ru-RU" sz="5400" dirty="0" smtClean="0"/>
              <a:t>программе</a:t>
            </a:r>
          </a:p>
          <a:p>
            <a:pPr algn="just"/>
            <a:endParaRPr lang="ru-RU" sz="5400" dirty="0"/>
          </a:p>
          <a:p>
            <a:pPr algn="just"/>
            <a:r>
              <a:rPr lang="ru-RU" sz="5400" dirty="0"/>
              <a:t>•	пакет диагностических методик, оценочных средств и инструкций по определению результативности осуществляемой деятельности</a:t>
            </a:r>
            <a:r>
              <a:rPr lang="ru-RU" sz="5400" dirty="0" smtClean="0"/>
              <a:t>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0353834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1961456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201065" y="401514"/>
            <a:ext cx="21506373" cy="1252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7200" b="1" dirty="0">
                <a:solidFill>
                  <a:srgbClr val="FF0000"/>
                </a:solidFill>
              </a:rPr>
              <a:t>Учебно-методический </a:t>
            </a:r>
            <a:r>
              <a:rPr lang="ru-RU" sz="7200" b="1" dirty="0" smtClean="0">
                <a:solidFill>
                  <a:srgbClr val="FF0000"/>
                </a:solidFill>
              </a:rPr>
              <a:t>комплекс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1598243" y="2269232"/>
            <a:ext cx="20712016" cy="10208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000" b="1" u="sng" dirty="0" smtClean="0"/>
              <a:t> </a:t>
            </a:r>
            <a:endParaRPr lang="ru-RU" sz="4000" dirty="0"/>
          </a:p>
          <a:p>
            <a:pPr algn="ctr"/>
            <a:r>
              <a:rPr lang="ru-RU" sz="5400" b="1" dirty="0"/>
              <a:t>Методические и учебно-методические </a:t>
            </a:r>
            <a:r>
              <a:rPr lang="ru-RU" sz="5400" b="1" dirty="0" smtClean="0"/>
              <a:t>пособия</a:t>
            </a:r>
          </a:p>
          <a:p>
            <a:pPr algn="just"/>
            <a:endParaRPr lang="ru-RU" sz="5400" b="1" dirty="0"/>
          </a:p>
          <a:p>
            <a:pPr algn="just"/>
            <a:r>
              <a:rPr lang="ru-RU" sz="5400" b="1" dirty="0" smtClean="0"/>
              <a:t>• </a:t>
            </a:r>
            <a:r>
              <a:rPr lang="ru-RU" sz="5400" dirty="0" smtClean="0"/>
              <a:t>методические </a:t>
            </a:r>
            <a:r>
              <a:rPr lang="ru-RU" sz="5400" dirty="0"/>
              <a:t>пособия, посвященные рассмотрению содержания, </a:t>
            </a:r>
            <a:r>
              <a:rPr lang="ru-RU" sz="5400" dirty="0" smtClean="0"/>
              <a:t>форм    работы </a:t>
            </a:r>
            <a:r>
              <a:rPr lang="ru-RU" sz="5400" dirty="0"/>
              <a:t>и методик, используемых в системе ДОД в </a:t>
            </a:r>
            <a:r>
              <a:rPr lang="ru-RU" sz="5400" dirty="0" smtClean="0"/>
              <a:t>целом;</a:t>
            </a:r>
          </a:p>
          <a:p>
            <a:pPr algn="just"/>
            <a:endParaRPr lang="ru-RU" sz="5400" b="1" dirty="0" smtClean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ru-RU" sz="5400" dirty="0" smtClean="0"/>
              <a:t>методические </a:t>
            </a:r>
            <a:r>
              <a:rPr lang="ru-RU" sz="5400" dirty="0"/>
              <a:t>пособия, рассматривающие содержание, формы работы</a:t>
            </a:r>
            <a:r>
              <a:rPr lang="ru-RU" sz="5400" b="1" dirty="0"/>
              <a:t> </a:t>
            </a:r>
            <a:r>
              <a:rPr lang="ru-RU" sz="5400" dirty="0"/>
              <a:t>и методики по каким-либо направленностям </a:t>
            </a:r>
            <a:r>
              <a:rPr lang="ru-RU" sz="5400" dirty="0" smtClean="0"/>
              <a:t>ДОД</a:t>
            </a:r>
            <a:r>
              <a:rPr lang="ru-RU" sz="5400" dirty="0"/>
              <a:t>;</a:t>
            </a:r>
            <a:endParaRPr lang="ru-RU" sz="5400" dirty="0" smtClean="0"/>
          </a:p>
          <a:p>
            <a:pPr algn="just"/>
            <a:endParaRPr lang="ru-RU" sz="5400" dirty="0"/>
          </a:p>
          <a:p>
            <a:pPr algn="just"/>
            <a:r>
              <a:rPr lang="ru-RU" sz="5400" dirty="0"/>
              <a:t>•	методические пособия, рассматривающие содержание, формы работы и методики по какой- либо предметной области </a:t>
            </a:r>
            <a:r>
              <a:rPr lang="ru-RU" sz="5400" dirty="0" smtClean="0"/>
              <a:t>ДОД.</a:t>
            </a:r>
            <a:endParaRPr lang="ru-RU" sz="5400" dirty="0"/>
          </a:p>
          <a:p>
            <a:pPr algn="just"/>
            <a:r>
              <a:rPr lang="ru-RU" sz="5400" dirty="0" smtClean="0"/>
              <a:t>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16290263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1961456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201065" y="401514"/>
            <a:ext cx="21506373" cy="1252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7200" b="1" dirty="0">
                <a:solidFill>
                  <a:srgbClr val="FF0000"/>
                </a:solidFill>
              </a:rPr>
              <a:t>Учебно-методический </a:t>
            </a:r>
            <a:r>
              <a:rPr lang="ru-RU" sz="7200" b="1" dirty="0" smtClean="0">
                <a:solidFill>
                  <a:srgbClr val="FF0000"/>
                </a:solidFill>
              </a:rPr>
              <a:t>комплекс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1598243" y="2269232"/>
            <a:ext cx="20712016" cy="10208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000" b="1" u="sng" dirty="0" smtClean="0"/>
              <a:t> </a:t>
            </a:r>
            <a:endParaRPr lang="ru-RU" sz="4000" dirty="0"/>
          </a:p>
          <a:p>
            <a:pPr algn="ctr"/>
            <a:r>
              <a:rPr lang="ru-RU" sz="5400" b="1" dirty="0"/>
              <a:t>Прикладные методические материалы по реализации дополнительных общеобразовательных </a:t>
            </a:r>
            <a:r>
              <a:rPr lang="ru-RU" sz="5400" b="1" dirty="0" smtClean="0"/>
              <a:t>программ</a:t>
            </a:r>
          </a:p>
          <a:p>
            <a:pPr algn="ctr"/>
            <a:endParaRPr lang="ru-RU" sz="5400" b="1" dirty="0"/>
          </a:p>
          <a:p>
            <a:pPr algn="just"/>
            <a:r>
              <a:rPr lang="ru-RU" sz="5400" dirty="0"/>
              <a:t>•	Дидактические материалы</a:t>
            </a:r>
          </a:p>
          <a:p>
            <a:pPr algn="just"/>
            <a:r>
              <a:rPr lang="ru-RU" sz="5400" dirty="0"/>
              <a:t>•	Сценарии</a:t>
            </a:r>
          </a:p>
          <a:p>
            <a:pPr algn="just"/>
            <a:r>
              <a:rPr lang="ru-RU" sz="5400" dirty="0"/>
              <a:t>•	Тематическая подборка</a:t>
            </a:r>
          </a:p>
          <a:p>
            <a:pPr algn="just"/>
            <a:r>
              <a:rPr lang="ru-RU" sz="5400" dirty="0"/>
              <a:t>•	Инструктивно-методические плакаты и схемы</a:t>
            </a:r>
          </a:p>
          <a:p>
            <a:pPr algn="just"/>
            <a:r>
              <a:rPr lang="ru-RU" sz="5400" dirty="0"/>
              <a:t>•	Инструкции</a:t>
            </a:r>
          </a:p>
          <a:p>
            <a:pPr algn="just"/>
            <a:r>
              <a:rPr lang="ru-RU" sz="5400" dirty="0"/>
              <a:t>•	Аннотированный каталог</a:t>
            </a:r>
          </a:p>
          <a:p>
            <a:pPr algn="just"/>
            <a:r>
              <a:rPr lang="ru-RU" sz="5400" dirty="0"/>
              <a:t>•	Буклет</a:t>
            </a:r>
          </a:p>
          <a:p>
            <a:pPr algn="just"/>
            <a:r>
              <a:rPr lang="ru-RU" sz="5400" dirty="0" smtClean="0"/>
              <a:t>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76337431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1961456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937272" y="593304"/>
            <a:ext cx="22610512" cy="12793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600" b="1" dirty="0" smtClean="0"/>
              <a:t>Критерии  </a:t>
            </a:r>
            <a:r>
              <a:rPr lang="ru-RU" sz="6600" b="1" dirty="0"/>
              <a:t>НПК школьников</a:t>
            </a:r>
          </a:p>
          <a:p>
            <a:pPr algn="ctr"/>
            <a:endParaRPr lang="ru-RU" sz="5400" b="1" dirty="0"/>
          </a:p>
          <a:p>
            <a:pPr algn="just"/>
            <a:r>
              <a:rPr lang="ru-RU" sz="5400" b="1" dirty="0"/>
              <a:t>•	</a:t>
            </a:r>
            <a:r>
              <a:rPr lang="ru-RU" sz="5400" dirty="0"/>
              <a:t>Оригинальность идеи, соотношение элементов самостоятельности и </a:t>
            </a:r>
            <a:r>
              <a:rPr lang="ru-RU" sz="5400" dirty="0" smtClean="0"/>
              <a:t>новизны</a:t>
            </a:r>
          </a:p>
          <a:p>
            <a:pPr algn="just"/>
            <a:endParaRPr lang="ru-RU" sz="5400" dirty="0"/>
          </a:p>
          <a:p>
            <a:pPr algn="just"/>
            <a:r>
              <a:rPr lang="ru-RU" sz="5400" dirty="0"/>
              <a:t>•	Соответствие содержания заявленной теме, целям, задачам,  ожидаемым результатам	</a:t>
            </a:r>
            <a:endParaRPr lang="ru-RU" sz="5400" dirty="0" smtClean="0"/>
          </a:p>
          <a:p>
            <a:pPr algn="just"/>
            <a:endParaRPr lang="ru-RU" sz="5400" dirty="0"/>
          </a:p>
          <a:p>
            <a:pPr algn="just"/>
            <a:r>
              <a:rPr lang="ru-RU" sz="5400" dirty="0"/>
              <a:t>•	Научно-практическая обоснованность, информационная компетентность	</a:t>
            </a:r>
            <a:endParaRPr lang="ru-RU" sz="5400" dirty="0" smtClean="0"/>
          </a:p>
          <a:p>
            <a:pPr algn="just"/>
            <a:endParaRPr lang="ru-RU" sz="5400" dirty="0"/>
          </a:p>
          <a:p>
            <a:pPr algn="just"/>
            <a:r>
              <a:rPr lang="ru-RU" sz="5400" dirty="0"/>
              <a:t>•	Наличие программы реализации проекта	</a:t>
            </a:r>
            <a:endParaRPr lang="ru-RU" sz="5400" dirty="0" smtClean="0"/>
          </a:p>
          <a:p>
            <a:pPr algn="just"/>
            <a:endParaRPr lang="ru-RU" sz="5400" dirty="0"/>
          </a:p>
          <a:p>
            <a:pPr algn="just"/>
            <a:r>
              <a:rPr lang="ru-RU" sz="5400" dirty="0"/>
              <a:t>•	Практическая значимость проекта	</a:t>
            </a:r>
          </a:p>
          <a:p>
            <a:pPr algn="just"/>
            <a:r>
              <a:rPr lang="ru-RU" sz="5400" dirty="0"/>
              <a:t>•	Качество оформления </a:t>
            </a:r>
            <a:r>
              <a:rPr lang="ru-RU" sz="5400" dirty="0" smtClean="0"/>
              <a:t>работы</a:t>
            </a:r>
            <a:r>
              <a:rPr lang="ru-RU" sz="5400" dirty="0"/>
              <a:t>: структура, композиция, логичность изложения, аргументированность, научность и доказательность материала исследования, объем тезауруса</a:t>
            </a:r>
            <a:r>
              <a:rPr lang="ru-RU" sz="5400" dirty="0" smtClean="0"/>
              <a:t>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97917583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1961456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912368" y="1545958"/>
            <a:ext cx="22610512" cy="10116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lang="ru-RU" sz="5400" b="1" dirty="0"/>
          </a:p>
          <a:p>
            <a:pPr algn="just"/>
            <a:r>
              <a:rPr lang="ru-RU" sz="5400" b="1" dirty="0" smtClean="0">
                <a:solidFill>
                  <a:srgbClr val="FF0000"/>
                </a:solidFill>
              </a:rPr>
              <a:t>100</a:t>
            </a:r>
            <a:r>
              <a:rPr lang="ru-RU" sz="5400" b="1" dirty="0">
                <a:solidFill>
                  <a:srgbClr val="FF0000"/>
                </a:solidFill>
              </a:rPr>
              <a:t>%  высокую результативность  участия в НПК дают следующие условия</a:t>
            </a:r>
            <a:r>
              <a:rPr lang="ru-RU" sz="5400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endParaRPr lang="ru-RU" sz="5400" b="1" dirty="0" smtClean="0"/>
          </a:p>
          <a:p>
            <a:pPr algn="just"/>
            <a:endParaRPr lang="ru-RU" sz="5400" b="1" dirty="0"/>
          </a:p>
          <a:p>
            <a:pPr algn="just"/>
            <a:r>
              <a:rPr lang="ru-RU" sz="5400" b="1" dirty="0"/>
              <a:t>•	</a:t>
            </a:r>
            <a:r>
              <a:rPr lang="ru-RU" sz="5400" dirty="0"/>
              <a:t>Описание реальной деятельности учащихся или педагогов (проект «Школа здоровья</a:t>
            </a:r>
            <a:r>
              <a:rPr lang="ru-RU" sz="5400" dirty="0" smtClean="0"/>
              <a:t>»);</a:t>
            </a:r>
          </a:p>
          <a:p>
            <a:pPr algn="just"/>
            <a:endParaRPr lang="ru-RU" sz="5400" dirty="0"/>
          </a:p>
          <a:p>
            <a:pPr algn="just"/>
            <a:r>
              <a:rPr lang="ru-RU" sz="5400" dirty="0"/>
              <a:t>•	Командная работа (онлайн-лагерь «Ералаш</a:t>
            </a:r>
            <a:r>
              <a:rPr lang="ru-RU" sz="5400" dirty="0" smtClean="0"/>
              <a:t>»);</a:t>
            </a:r>
          </a:p>
          <a:p>
            <a:pPr algn="just"/>
            <a:endParaRPr lang="ru-RU" sz="5400" dirty="0"/>
          </a:p>
          <a:p>
            <a:pPr algn="just"/>
            <a:r>
              <a:rPr lang="ru-RU" sz="5400" dirty="0"/>
              <a:t>•	Интеграция различных направлений (совместный проект двух объединений «</a:t>
            </a:r>
            <a:r>
              <a:rPr lang="ru-RU" sz="5400" dirty="0" err="1"/>
              <a:t>Берегиня</a:t>
            </a:r>
            <a:r>
              <a:rPr lang="ru-RU" sz="5400" dirty="0"/>
              <a:t>» и «Фестиваль фантазий»)</a:t>
            </a:r>
          </a:p>
          <a:p>
            <a:pPr algn="just"/>
            <a:r>
              <a:rPr lang="ru-RU" sz="5400" dirty="0" smtClean="0"/>
              <a:t>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53816443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1961456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201065" y="540013"/>
            <a:ext cx="21506373" cy="975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400" b="1" dirty="0" smtClean="0"/>
              <a:t> </a:t>
            </a:r>
            <a:endParaRPr lang="ru-RU" sz="5400" b="1" dirty="0"/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1541864" y="233264"/>
            <a:ext cx="20090232" cy="7807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4800" b="1" dirty="0">
                <a:solidFill>
                  <a:srgbClr val="FF0000"/>
                </a:solidFill>
                <a:latin typeface="PT sans"/>
              </a:rPr>
              <a:t>Профессиональный стандарт </a:t>
            </a:r>
            <a:endParaRPr lang="ru-RU" sz="4800" b="1" dirty="0" smtClean="0">
              <a:solidFill>
                <a:srgbClr val="FF0000"/>
              </a:solidFill>
              <a:latin typeface="PT sans"/>
            </a:endParaRP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PT sans"/>
              </a:rPr>
              <a:t>«</a:t>
            </a:r>
            <a:r>
              <a:rPr lang="ru-RU" sz="4800" b="1" dirty="0">
                <a:solidFill>
                  <a:srgbClr val="FF0000"/>
                </a:solidFill>
                <a:latin typeface="PT sans"/>
              </a:rPr>
              <a:t>Педагог дополнительного образования детей и взрослых»</a:t>
            </a:r>
            <a:endParaRPr lang="ru-RU" sz="4800" dirty="0">
              <a:solidFill>
                <a:srgbClr val="FF0000"/>
              </a:solidFill>
              <a:latin typeface="PT sans"/>
            </a:endParaRPr>
          </a:p>
          <a:p>
            <a:endParaRPr lang="ru-RU" sz="4800" dirty="0" smtClean="0">
              <a:solidFill>
                <a:srgbClr val="444444"/>
              </a:solidFill>
              <a:latin typeface="PT sans"/>
            </a:endParaRPr>
          </a:p>
          <a:p>
            <a:endParaRPr lang="ru-RU" sz="4800" dirty="0">
              <a:solidFill>
                <a:srgbClr val="444444"/>
              </a:solidFill>
              <a:latin typeface="PT sans"/>
            </a:endParaRPr>
          </a:p>
          <a:p>
            <a:r>
              <a:rPr lang="ru-RU" sz="4800" dirty="0" smtClean="0">
                <a:solidFill>
                  <a:srgbClr val="444444"/>
                </a:solidFill>
                <a:latin typeface="PT sans"/>
              </a:rPr>
              <a:t>УТВЕРЖДЕН</a:t>
            </a:r>
            <a:r>
              <a:rPr lang="ru-RU" sz="4800" dirty="0">
                <a:solidFill>
                  <a:srgbClr val="444444"/>
                </a:solidFill>
                <a:latin typeface="PT sans"/>
              </a:rPr>
              <a:t/>
            </a:r>
            <a:br>
              <a:rPr lang="ru-RU" sz="4800" dirty="0">
                <a:solidFill>
                  <a:srgbClr val="444444"/>
                </a:solidFill>
                <a:latin typeface="PT sans"/>
              </a:rPr>
            </a:br>
            <a:r>
              <a:rPr lang="ru-RU" sz="4800" dirty="0">
                <a:solidFill>
                  <a:srgbClr val="444444"/>
                </a:solidFill>
                <a:latin typeface="PT sans"/>
              </a:rPr>
              <a:t>приказом Министерства</a:t>
            </a:r>
            <a:br>
              <a:rPr lang="ru-RU" sz="4800" dirty="0">
                <a:solidFill>
                  <a:srgbClr val="444444"/>
                </a:solidFill>
                <a:latin typeface="PT sans"/>
              </a:rPr>
            </a:br>
            <a:r>
              <a:rPr lang="ru-RU" sz="4800" dirty="0">
                <a:solidFill>
                  <a:srgbClr val="444444"/>
                </a:solidFill>
                <a:latin typeface="PT sans"/>
              </a:rPr>
              <a:t>труда и социальной защиты</a:t>
            </a:r>
            <a:br>
              <a:rPr lang="ru-RU" sz="4800" dirty="0">
                <a:solidFill>
                  <a:srgbClr val="444444"/>
                </a:solidFill>
                <a:latin typeface="PT sans"/>
              </a:rPr>
            </a:br>
            <a:r>
              <a:rPr lang="ru-RU" sz="4800" dirty="0">
                <a:solidFill>
                  <a:srgbClr val="444444"/>
                </a:solidFill>
                <a:latin typeface="PT sans"/>
              </a:rPr>
              <a:t>Российской Федерации</a:t>
            </a:r>
            <a:br>
              <a:rPr lang="ru-RU" sz="4800" dirty="0">
                <a:solidFill>
                  <a:srgbClr val="444444"/>
                </a:solidFill>
                <a:latin typeface="PT sans"/>
              </a:rPr>
            </a:br>
            <a:r>
              <a:rPr lang="ru-RU" sz="4800" dirty="0">
                <a:solidFill>
                  <a:srgbClr val="444444"/>
                </a:solidFill>
                <a:latin typeface="PT sans"/>
              </a:rPr>
              <a:t>от 5 мая 2018 года № </a:t>
            </a:r>
            <a:r>
              <a:rPr lang="ru-RU" sz="4800" dirty="0" smtClean="0">
                <a:solidFill>
                  <a:srgbClr val="444444"/>
                </a:solidFill>
                <a:latin typeface="PT sans"/>
              </a:rPr>
              <a:t>298н</a:t>
            </a:r>
            <a:endParaRPr lang="ru-RU" sz="6600" b="1" dirty="0" smtClean="0">
              <a:solidFill>
                <a:srgbClr val="444444"/>
              </a:solidFill>
              <a:latin typeface="PT sans"/>
            </a:endParaRPr>
          </a:p>
          <a:p>
            <a:endParaRPr lang="ru-RU" sz="6600" dirty="0">
              <a:solidFill>
                <a:srgbClr val="444444"/>
              </a:solidFill>
              <a:latin typeface="PT san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086475"/>
              </p:ext>
            </p:extLst>
          </p:nvPr>
        </p:nvGraphicFramePr>
        <p:xfrm>
          <a:off x="1853784" y="8370168"/>
          <a:ext cx="19802200" cy="2526030"/>
        </p:xfrm>
        <a:graphic>
          <a:graphicData uri="http://schemas.openxmlformats.org/drawingml/2006/table">
            <a:tbl>
              <a:tblPr/>
              <a:tblGrid>
                <a:gridCol w="13778454"/>
                <a:gridCol w="6023746"/>
              </a:tblGrid>
              <a:tr h="1894651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/>
                        <a:t>Педагогическая деятельность в дополнительном образовании детей и взрослых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effectLst/>
                        </a:rPr>
                        <a:t>01.003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83732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1961456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201065" y="124515"/>
            <a:ext cx="21506373" cy="1806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400" b="1" dirty="0"/>
              <a:t>Профессиональный </a:t>
            </a:r>
            <a:r>
              <a:rPr lang="ru-RU" sz="5400" b="1" dirty="0" smtClean="0"/>
              <a:t>стандарт</a:t>
            </a:r>
          </a:p>
          <a:p>
            <a:pPr algn="ctr"/>
            <a:r>
              <a:rPr lang="ru-RU" sz="5400" b="1" dirty="0" smtClean="0"/>
              <a:t> </a:t>
            </a:r>
            <a:r>
              <a:rPr lang="ru-RU" sz="5400" b="1" dirty="0"/>
              <a:t>«Педагог дополнительного образования детей и взрослых»</a:t>
            </a:r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1201065" y="2897560"/>
            <a:ext cx="21506373" cy="10485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l"/>
            <a:r>
              <a:rPr lang="ru-RU" sz="6600" b="1" dirty="0"/>
              <a:t>Основная цель вида профессиональной деятельности</a:t>
            </a:r>
            <a:r>
              <a:rPr lang="ru-RU" sz="6600" b="1" dirty="0" smtClean="0"/>
              <a:t>:</a:t>
            </a:r>
          </a:p>
          <a:p>
            <a:pPr algn="l"/>
            <a:endParaRPr lang="ru-RU" sz="6600" b="1" dirty="0"/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ru-RU" sz="5400" dirty="0"/>
              <a:t>Организация деятельности обучающихся по усвоению знаний, формированию умений и компетенций; </a:t>
            </a:r>
            <a:endParaRPr lang="ru-RU" sz="5400" dirty="0" smtClean="0"/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ru-RU" sz="5400" dirty="0" smtClean="0"/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ru-RU" sz="5400" dirty="0"/>
              <a:t>С</a:t>
            </a:r>
            <a:r>
              <a:rPr lang="ru-RU" sz="5400" dirty="0" smtClean="0"/>
              <a:t>оздание </a:t>
            </a:r>
            <a:r>
              <a:rPr lang="ru-RU" sz="5400" dirty="0"/>
              <a:t>педагогических условий для формирования и развития творческих способностей, удовлетворения потребностей в интеллектуальном, нравственном и физическом совершенствовании, укреплении здоровья, организации свободного времени, профессиональной ориентации; </a:t>
            </a:r>
            <a:endParaRPr lang="ru-RU" sz="5400" dirty="0" smtClean="0"/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ru-RU" sz="5400" dirty="0" smtClean="0"/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ru-RU" sz="5400" dirty="0"/>
              <a:t>О</a:t>
            </a:r>
            <a:r>
              <a:rPr lang="ru-RU" sz="5400" dirty="0" smtClean="0"/>
              <a:t>беспечение </a:t>
            </a:r>
            <a:r>
              <a:rPr lang="ru-RU" sz="5400" dirty="0"/>
              <a:t>достижения обучающимися результатов освоения дополнительных общеобразовательных </a:t>
            </a:r>
            <a:r>
              <a:rPr lang="ru-RU" sz="5400" dirty="0" smtClean="0"/>
              <a:t>программ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49856401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1961456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201065" y="124515"/>
            <a:ext cx="21506373" cy="1806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400" b="1" dirty="0"/>
              <a:t>Профессиональный стандарт </a:t>
            </a:r>
          </a:p>
          <a:p>
            <a:pPr algn="ctr"/>
            <a:r>
              <a:rPr lang="ru-RU" sz="5400" b="1" dirty="0"/>
              <a:t>«Педагог дополнительного образования детей и взрослых</a:t>
            </a:r>
            <a:r>
              <a:rPr lang="ru-RU" sz="5400" b="1" dirty="0" smtClean="0"/>
              <a:t>»</a:t>
            </a:r>
            <a:endParaRPr lang="ru-RU" sz="5400" b="1" dirty="0"/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1270762" y="2219871"/>
            <a:ext cx="22296191" cy="10116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400" b="1" dirty="0"/>
              <a:t>Трудовые функции   </a:t>
            </a:r>
          </a:p>
          <a:p>
            <a:pPr algn="ctr"/>
            <a:r>
              <a:rPr lang="ru-RU" sz="5400" b="1" dirty="0" smtClean="0"/>
              <a:t>Преподавание по дополнительным общеобразовательным </a:t>
            </a:r>
            <a:r>
              <a:rPr lang="ru-RU" sz="5400" b="1" dirty="0"/>
              <a:t>программам:</a:t>
            </a:r>
          </a:p>
          <a:p>
            <a:pPr algn="ctr"/>
            <a:endParaRPr lang="ru-RU" sz="6000" b="1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400" dirty="0"/>
              <a:t>Организация деятельности </a:t>
            </a:r>
            <a:r>
              <a:rPr lang="ru-RU" sz="4400" dirty="0" smtClean="0"/>
              <a:t>учащихся, направленной </a:t>
            </a:r>
            <a:r>
              <a:rPr lang="ru-RU" sz="4400" dirty="0"/>
              <a:t>на </a:t>
            </a:r>
            <a:r>
              <a:rPr lang="ru-RU" sz="4400" dirty="0" smtClean="0"/>
              <a:t>освоение дополнительной общеобразовательной программы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18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400" dirty="0"/>
              <a:t>Организация досуговой деятельности учащихся в процессе реализации дополнительной  общеобразовательной программы</a:t>
            </a:r>
          </a:p>
          <a:p>
            <a:pPr algn="l"/>
            <a:endParaRPr lang="ru-RU" sz="2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400" dirty="0"/>
              <a:t>Обеспечение взаимодействия с родителями (законными представителями) учащихся, дополнительную общеобразовательную программу, при решении задач обучения и воспитания</a:t>
            </a:r>
          </a:p>
          <a:p>
            <a:pPr algn="l"/>
            <a:endParaRPr lang="ru-RU" sz="2000" dirty="0">
              <a:solidFill>
                <a:srgbClr val="FF0000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400" dirty="0"/>
              <a:t>Педагогический контроль и </a:t>
            </a:r>
            <a:r>
              <a:rPr lang="ru-RU" sz="4400" dirty="0" smtClean="0"/>
              <a:t>оценка освоения дополнительной общеобразовательной программы</a:t>
            </a:r>
          </a:p>
          <a:p>
            <a:pPr algn="l"/>
            <a:endParaRPr lang="ru-RU" sz="2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400" b="1" dirty="0">
                <a:solidFill>
                  <a:srgbClr val="FF0000"/>
                </a:solidFill>
              </a:rPr>
              <a:t>Разработка </a:t>
            </a:r>
            <a:r>
              <a:rPr lang="ru-RU" sz="4400" b="1" dirty="0" smtClean="0">
                <a:solidFill>
                  <a:srgbClr val="FF0000"/>
                </a:solidFill>
              </a:rPr>
              <a:t>программно-методического обеспечения реализации дополнительной общеобразовательной  программы 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62192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1961456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247875" y="339860"/>
            <a:ext cx="21506373" cy="1621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4800" b="1" dirty="0"/>
              <a:t>Трудовая функция: 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Разработка </a:t>
            </a:r>
            <a:r>
              <a:rPr lang="ru-RU" sz="4800" b="1" dirty="0">
                <a:solidFill>
                  <a:srgbClr val="FF0000"/>
                </a:solidFill>
              </a:rPr>
              <a:t>программно-методического обеспечения реализации дополнительной общеобразовательной  программы </a:t>
            </a:r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382687" y="2537520"/>
            <a:ext cx="23790781" cy="10516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600" b="1" dirty="0" smtClean="0"/>
              <a:t> Трудовые действия: </a:t>
            </a:r>
            <a:endParaRPr lang="ru-RU" sz="6600" b="1" dirty="0">
              <a:solidFill>
                <a:srgbClr val="FF0000"/>
              </a:solidFill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ru-RU" sz="4800" dirty="0"/>
              <a:t> </a:t>
            </a:r>
            <a:r>
              <a:rPr lang="ru-RU" sz="4800" dirty="0" smtClean="0"/>
              <a:t>Разработка </a:t>
            </a:r>
            <a:r>
              <a:rPr lang="ru-RU" sz="4800" dirty="0"/>
              <a:t>дополнительных общеобразовательных программ (программ </a:t>
            </a:r>
            <a:r>
              <a:rPr lang="ru-RU" sz="4800" dirty="0" smtClean="0"/>
              <a:t>учебных курсов, дисциплин</a:t>
            </a:r>
            <a:r>
              <a:rPr lang="ru-RU" sz="4800" dirty="0"/>
              <a:t>	(модулей)	и	</a:t>
            </a:r>
            <a:r>
              <a:rPr lang="ru-RU" sz="4800" dirty="0" smtClean="0"/>
              <a:t>учебно-методических материалов </a:t>
            </a:r>
            <a:r>
              <a:rPr lang="ru-RU" sz="4800" dirty="0"/>
              <a:t>для их </a:t>
            </a:r>
            <a:r>
              <a:rPr lang="ru-RU" sz="4800" dirty="0" smtClean="0"/>
              <a:t>реализации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ru-RU" sz="4800" dirty="0" smtClean="0"/>
              <a:t>Определение </a:t>
            </a:r>
            <a:r>
              <a:rPr lang="ru-RU" sz="4800" dirty="0"/>
              <a:t>педагогических целей и задач, планирование занятий и (или) </a:t>
            </a:r>
            <a:r>
              <a:rPr lang="ru-RU" sz="4800" dirty="0" smtClean="0"/>
              <a:t>циклов занятий</a:t>
            </a:r>
            <a:r>
              <a:rPr lang="ru-RU" sz="4800" dirty="0"/>
              <a:t>, направленных на освоение избранного </a:t>
            </a:r>
            <a:r>
              <a:rPr lang="ru-RU" sz="4800" dirty="0" smtClean="0"/>
              <a:t>вида деятельности </a:t>
            </a:r>
            <a:r>
              <a:rPr lang="ru-RU" sz="4800" dirty="0"/>
              <a:t>(области дополнительного образования</a:t>
            </a:r>
            <a:r>
              <a:rPr lang="ru-RU" sz="4800" dirty="0" smtClean="0"/>
              <a:t>)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ru-RU" sz="4800" dirty="0" smtClean="0"/>
              <a:t>Определение </a:t>
            </a:r>
            <a:r>
              <a:rPr lang="ru-RU" sz="4800" dirty="0"/>
              <a:t>педагогических целей и задач, планирование </a:t>
            </a:r>
            <a:r>
              <a:rPr lang="ru-RU" sz="4800" dirty="0" smtClean="0"/>
              <a:t>досуговой деятельности</a:t>
            </a:r>
            <a:r>
              <a:rPr lang="ru-RU" sz="4800" dirty="0"/>
              <a:t>, разработка планов (сценариев) досуговых </a:t>
            </a:r>
            <a:r>
              <a:rPr lang="ru-RU" sz="4800" dirty="0" smtClean="0"/>
              <a:t>мероприятий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ru-RU" sz="4800" dirty="0"/>
              <a:t> </a:t>
            </a:r>
            <a:r>
              <a:rPr lang="ru-RU" sz="4800" dirty="0" smtClean="0"/>
              <a:t>Разработка</a:t>
            </a:r>
            <a:r>
              <a:rPr lang="ru-RU" sz="4800" dirty="0"/>
              <a:t>	системы	оценки	</a:t>
            </a:r>
            <a:r>
              <a:rPr lang="ru-RU" sz="4800" dirty="0" smtClean="0"/>
              <a:t> достижения</a:t>
            </a:r>
            <a:r>
              <a:rPr lang="ru-RU" sz="4800" dirty="0"/>
              <a:t>	планируемых	</a:t>
            </a:r>
            <a:r>
              <a:rPr lang="ru-RU" sz="4800" dirty="0" smtClean="0"/>
              <a:t>результатов освоения </a:t>
            </a:r>
            <a:r>
              <a:rPr lang="ru-RU" sz="4800" dirty="0"/>
              <a:t>дополнительных общеобразовательных </a:t>
            </a:r>
            <a:r>
              <a:rPr lang="ru-RU" sz="4800" dirty="0" smtClean="0"/>
              <a:t>программ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ru-RU" sz="4800" dirty="0" smtClean="0"/>
              <a:t>Ведение </a:t>
            </a:r>
            <a:r>
              <a:rPr lang="ru-RU" sz="4800" dirty="0"/>
              <a:t>документации, обеспечивающей реализацию </a:t>
            </a:r>
            <a:r>
              <a:rPr lang="ru-RU" sz="4800" dirty="0" smtClean="0"/>
              <a:t>дополнительной общеобразовательной программы</a:t>
            </a:r>
            <a:r>
              <a:rPr lang="ru-RU" sz="4800" dirty="0"/>
              <a:t>	(программы	учебного	курса, дисциплины (модуля</a:t>
            </a:r>
            <a:r>
              <a:rPr lang="ru-RU" sz="4800" dirty="0" smtClean="0"/>
              <a:t>))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3061947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1961456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201065" y="401514"/>
            <a:ext cx="21506373" cy="1252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7200" b="1" dirty="0">
                <a:solidFill>
                  <a:srgbClr val="FF0000"/>
                </a:solidFill>
              </a:rPr>
              <a:t>Учебно-методический </a:t>
            </a:r>
            <a:r>
              <a:rPr lang="ru-RU" sz="7200" b="1" dirty="0" smtClean="0">
                <a:solidFill>
                  <a:srgbClr val="FF0000"/>
                </a:solidFill>
              </a:rPr>
              <a:t>комплекс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958752" y="2681536"/>
            <a:ext cx="22394488" cy="8454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lang="ru-RU" sz="6000" dirty="0"/>
          </a:p>
          <a:p>
            <a:pPr marL="1143000" indent="-1143000" algn="just">
              <a:buAutoNum type="arabicPeriod"/>
            </a:pPr>
            <a:r>
              <a:rPr lang="ru-RU" sz="6000" b="1" u="sng" dirty="0" smtClean="0"/>
              <a:t>Документы</a:t>
            </a:r>
            <a:r>
              <a:rPr lang="ru-RU" sz="6000" b="1" dirty="0" smtClean="0"/>
              <a:t> </a:t>
            </a:r>
            <a:r>
              <a:rPr lang="ru-RU" sz="6000" b="1" dirty="0"/>
              <a:t>– нормативно-правовые документы, регламентирующие дополнительное образование (Федеральный, региональный уровень). </a:t>
            </a:r>
            <a:endParaRPr lang="ru-RU" sz="6000" b="1" dirty="0" smtClean="0"/>
          </a:p>
          <a:p>
            <a:pPr marL="1143000" indent="-1143000" algn="just">
              <a:buAutoNum type="arabicPeriod"/>
            </a:pPr>
            <a:endParaRPr lang="ru-RU" sz="6000" b="1" dirty="0"/>
          </a:p>
          <a:p>
            <a:pPr marL="1143000" indent="-1143000" algn="just">
              <a:buAutoNum type="arabicPeriod" startAt="2"/>
            </a:pPr>
            <a:r>
              <a:rPr lang="ru-RU" sz="6000" b="1" u="sng" dirty="0" smtClean="0"/>
              <a:t>Программы</a:t>
            </a:r>
            <a:r>
              <a:rPr lang="ru-RU" sz="6000" b="1" dirty="0" smtClean="0"/>
              <a:t> </a:t>
            </a:r>
            <a:r>
              <a:rPr lang="ru-RU" sz="6000" b="1" dirty="0"/>
              <a:t>– дополнительные общеобразовательные программы: общеразвивающие, предпрофессиональные</a:t>
            </a:r>
            <a:r>
              <a:rPr lang="ru-RU" sz="6000" b="1" dirty="0" smtClean="0"/>
              <a:t>.</a:t>
            </a:r>
          </a:p>
          <a:p>
            <a:pPr algn="just"/>
            <a:endParaRPr lang="ru-RU" sz="6000" b="1" dirty="0"/>
          </a:p>
          <a:p>
            <a:pPr algn="just"/>
            <a:r>
              <a:rPr lang="ru-RU" sz="6000" b="1" dirty="0"/>
              <a:t>3.	</a:t>
            </a:r>
            <a:r>
              <a:rPr lang="ru-RU" sz="6000" b="1" dirty="0" smtClean="0"/>
              <a:t>   </a:t>
            </a:r>
            <a:r>
              <a:rPr lang="ru-RU" sz="6000" b="1" u="sng" dirty="0" smtClean="0"/>
              <a:t>Разработки</a:t>
            </a:r>
            <a:r>
              <a:rPr lang="ru-RU" sz="6000" b="1" dirty="0" smtClean="0"/>
              <a:t> </a:t>
            </a:r>
            <a:r>
              <a:rPr lang="ru-RU" sz="6000" b="1" dirty="0"/>
              <a:t>– методическая </a:t>
            </a:r>
            <a:r>
              <a:rPr lang="ru-RU" sz="6000" b="1" dirty="0" smtClean="0"/>
              <a:t>продукция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56161444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1961456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201065" y="401514"/>
            <a:ext cx="21506373" cy="1252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7200" b="1" dirty="0">
                <a:solidFill>
                  <a:srgbClr val="FF0000"/>
                </a:solidFill>
              </a:rPr>
              <a:t>Учебно-методический </a:t>
            </a:r>
            <a:r>
              <a:rPr lang="ru-RU" sz="7200" b="1" dirty="0" smtClean="0">
                <a:solidFill>
                  <a:srgbClr val="FF0000"/>
                </a:solidFill>
              </a:rPr>
              <a:t>комплекс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757007" y="2321496"/>
            <a:ext cx="22394488" cy="1116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000" b="1" u="sng" dirty="0" smtClean="0"/>
              <a:t>1. Документы</a:t>
            </a:r>
            <a:r>
              <a:rPr lang="ru-RU" sz="6000" b="1" dirty="0" smtClean="0"/>
              <a:t>  </a:t>
            </a:r>
          </a:p>
          <a:p>
            <a:pPr algn="just"/>
            <a:r>
              <a:rPr lang="ru-RU" sz="4000" dirty="0"/>
              <a:t>•	 </a:t>
            </a:r>
            <a:r>
              <a:rPr lang="ru-RU" sz="3600" b="1" dirty="0"/>
              <a:t>Федеральный Закон РФ от 29.12.2012 г. № 273 «Об образовании в РФ»;  </a:t>
            </a:r>
          </a:p>
          <a:p>
            <a:pPr algn="just"/>
            <a:r>
              <a:rPr lang="ru-RU" sz="3600" b="1" dirty="0"/>
              <a:t>•	Федеральный Закон от 31 июля 2020 года № 304-ФЗ «О внесении изменений в Федеральный закон «Об образовании в Российской Федерации» по вопросам воспитания обучающихся»;  </a:t>
            </a:r>
          </a:p>
          <a:p>
            <a:pPr algn="just"/>
            <a:r>
              <a:rPr lang="ru-RU" sz="3600" b="1" dirty="0"/>
              <a:t>•	 Приказ Министерства образования и науки Российской Федерации от 9 ноября 2018 г. № 196 «Об утверждении порядка организации и осуществления образовательной деятельности по дополнительным общеобразовательным программам»;</a:t>
            </a:r>
          </a:p>
          <a:p>
            <a:pPr algn="just"/>
            <a:r>
              <a:rPr lang="ru-RU" sz="3600" b="1" dirty="0"/>
              <a:t>•	 "Санитарно-эпидемиологические  требования   к организациям  воспитания и обучения, отдыха и оздоровления детей и молодежи", утвержденных постановлением Главного государственного санитарного врача Российской Федерации от 28.09.2020 г. N 28 «Об утверждении санитарных правил СП 2.4.3648-20».</a:t>
            </a:r>
          </a:p>
          <a:p>
            <a:pPr algn="just"/>
            <a:r>
              <a:rPr lang="ru-RU" sz="3600" b="1" dirty="0"/>
              <a:t>•	 Распоряжение Правительства  РФ  от 04.09.2014  № 1726-р «Об утверждении Концепции развития дополнительного образования детей»;  </a:t>
            </a:r>
          </a:p>
          <a:p>
            <a:pPr algn="just"/>
            <a:r>
              <a:rPr lang="ru-RU" sz="3600" b="1" dirty="0"/>
              <a:t>•	Национальный проект «Образование» (утвержден Президиумом Совета при Президенте РФ по стратегическому развитию и национальным проектам (протокол от 24.12.2018 г. № 16);</a:t>
            </a:r>
          </a:p>
          <a:p>
            <a:pPr algn="just"/>
            <a:r>
              <a:rPr lang="ru-RU" sz="3600" b="1" dirty="0"/>
              <a:t>•	Целевая модель развития региональной системы дополнительного образования детей (приказ Министерства просвещения РФ от 3 сентября 2019 г. № 467);</a:t>
            </a:r>
          </a:p>
          <a:p>
            <a:pPr algn="just"/>
            <a:r>
              <a:rPr lang="ru-RU" sz="3600" b="1" dirty="0"/>
              <a:t>•	Устав МБОУ ДО «ДД(Ю)Т» г. Пензы; </a:t>
            </a:r>
          </a:p>
          <a:p>
            <a:pPr algn="just"/>
            <a:r>
              <a:rPr lang="ru-RU" sz="3600" b="1" dirty="0"/>
              <a:t>•	«Положение о дополнительной общеобразовательной общеразвивающей программе МБОУ ДО «ДД(Ю)Т» г. </a:t>
            </a:r>
            <a:r>
              <a:rPr lang="ru-RU" sz="4000" b="1" dirty="0"/>
              <a:t>Пензы</a:t>
            </a:r>
            <a:r>
              <a:rPr lang="ru-RU" sz="4000" b="1" dirty="0" smtClean="0"/>
              <a:t>».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02190924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1961456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201065" y="401514"/>
            <a:ext cx="21506373" cy="1252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7200" b="1" dirty="0">
                <a:solidFill>
                  <a:srgbClr val="FF0000"/>
                </a:solidFill>
              </a:rPr>
              <a:t>Учебно-методический </a:t>
            </a:r>
            <a:r>
              <a:rPr lang="ru-RU" sz="7200" b="1" dirty="0" smtClean="0">
                <a:solidFill>
                  <a:srgbClr val="FF0000"/>
                </a:solidFill>
              </a:rPr>
              <a:t>комплекс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839822" y="2177480"/>
            <a:ext cx="22394488" cy="11224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/>
            <a:r>
              <a:rPr lang="ru-RU" sz="4800" b="1" dirty="0"/>
              <a:t>Программно-методическое обеспечение – </a:t>
            </a:r>
            <a:r>
              <a:rPr lang="ru-RU" sz="4800" dirty="0"/>
              <a:t>это совокупность образовательных программ и сопровождающих их методических и дидактических материалов, раскрывающих их содержание и технологический аппарат реализации программ.</a:t>
            </a:r>
          </a:p>
          <a:p>
            <a:pPr algn="just"/>
            <a:r>
              <a:rPr lang="ru-RU" sz="4800" dirty="0"/>
              <a:t>Программно-методическое обеспечение включает в себя три основны</a:t>
            </a:r>
            <a:r>
              <a:rPr lang="ru-RU" sz="4800" b="1" dirty="0"/>
              <a:t>х взаимосвязанных компонента - содержательный, функциональный и оценочный</a:t>
            </a:r>
            <a:r>
              <a:rPr lang="ru-RU" sz="4800" b="1" dirty="0" smtClean="0"/>
              <a:t>:</a:t>
            </a:r>
          </a:p>
          <a:p>
            <a:pPr algn="just"/>
            <a:endParaRPr lang="ru-RU" sz="4800" b="1" dirty="0"/>
          </a:p>
          <a:p>
            <a:pPr algn="just"/>
            <a:r>
              <a:rPr lang="ru-RU" sz="4800" b="1" dirty="0"/>
              <a:t>Содержательный компонент </a:t>
            </a:r>
            <a:r>
              <a:rPr lang="ru-RU" sz="4800" dirty="0"/>
              <a:t>представляет собой программное обеспечение (дополнительная общеобразовательная программа) и ее методическое обеспечение (учебные пособия, учебно-методические материалы</a:t>
            </a:r>
            <a:r>
              <a:rPr lang="ru-RU" sz="4800" dirty="0" smtClean="0"/>
              <a:t>).</a:t>
            </a:r>
          </a:p>
          <a:p>
            <a:pPr algn="just"/>
            <a:endParaRPr lang="ru-RU" sz="4800" dirty="0"/>
          </a:p>
          <a:p>
            <a:pPr algn="just"/>
            <a:r>
              <a:rPr lang="ru-RU" sz="4800" b="1" dirty="0"/>
              <a:t>Функциональный компонент </a:t>
            </a:r>
            <a:r>
              <a:rPr lang="ru-RU" sz="4800" dirty="0"/>
              <a:t>состоит из набора методик, технологий,  методов и форм, применяемых в процессе обучения</a:t>
            </a:r>
            <a:r>
              <a:rPr lang="ru-RU" sz="4800" dirty="0" smtClean="0"/>
              <a:t>.</a:t>
            </a:r>
          </a:p>
          <a:p>
            <a:pPr algn="just"/>
            <a:endParaRPr lang="ru-RU" sz="4800" dirty="0"/>
          </a:p>
          <a:p>
            <a:pPr algn="just"/>
            <a:r>
              <a:rPr lang="ru-RU" sz="4800" b="1" dirty="0"/>
              <a:t>Оценочный компонент </a:t>
            </a:r>
            <a:r>
              <a:rPr lang="ru-RU" sz="4800" dirty="0"/>
              <a:t>содержит комплекс педагогических требований, предъявляемых к оценке результатов и достижений учащихся, и оценочных средств</a:t>
            </a:r>
            <a:r>
              <a:rPr lang="ru-RU" sz="4800" dirty="0" smtClean="0"/>
              <a:t>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7043878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1961456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201065" y="401514"/>
            <a:ext cx="21506373" cy="1252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7200" b="1" dirty="0">
                <a:solidFill>
                  <a:srgbClr val="FF0000"/>
                </a:solidFill>
              </a:rPr>
              <a:t>Учебно-методический </a:t>
            </a:r>
            <a:r>
              <a:rPr lang="ru-RU" sz="7200" b="1" dirty="0" smtClean="0">
                <a:solidFill>
                  <a:srgbClr val="FF0000"/>
                </a:solidFill>
              </a:rPr>
              <a:t>комплекс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670720" y="2063150"/>
            <a:ext cx="23110782" cy="1168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marL="1143000" indent="-1143000" algn="ctr">
              <a:buAutoNum type="arabicPeriod" startAt="2"/>
            </a:pPr>
            <a:r>
              <a:rPr lang="ru-RU" sz="6000" b="1" u="sng" dirty="0" smtClean="0"/>
              <a:t>Программы</a:t>
            </a:r>
            <a:endParaRPr lang="ru-RU" sz="6000" b="1" u="sng" dirty="0"/>
          </a:p>
          <a:p>
            <a:pPr algn="ctr"/>
            <a:r>
              <a:rPr lang="ru-RU" sz="4800" b="1" dirty="0">
                <a:solidFill>
                  <a:srgbClr val="FF0000"/>
                </a:solidFill>
              </a:rPr>
              <a:t>Номинации XV регионального </a:t>
            </a:r>
            <a:r>
              <a:rPr lang="ru-RU" sz="4800" b="1" dirty="0" smtClean="0">
                <a:solidFill>
                  <a:srgbClr val="FF0000"/>
                </a:solidFill>
              </a:rPr>
              <a:t>конкурса дополнительных </a:t>
            </a:r>
            <a:r>
              <a:rPr lang="ru-RU" sz="4800" b="1" dirty="0">
                <a:solidFill>
                  <a:srgbClr val="FF0000"/>
                </a:solidFill>
              </a:rPr>
              <a:t>общеобразовательных </a:t>
            </a:r>
            <a:r>
              <a:rPr lang="ru-RU" sz="4800" b="1" dirty="0" smtClean="0">
                <a:solidFill>
                  <a:srgbClr val="FF0000"/>
                </a:solidFill>
              </a:rPr>
              <a:t>программ</a:t>
            </a:r>
          </a:p>
          <a:p>
            <a:pPr algn="ctr"/>
            <a:endParaRPr lang="ru-RU" sz="4800" dirty="0" smtClean="0"/>
          </a:p>
          <a:p>
            <a:pPr marL="914400" indent="-914400" algn="just">
              <a:buAutoNum type="arabicPeriod"/>
            </a:pPr>
            <a:r>
              <a:rPr lang="ru-RU" sz="5400" b="1" dirty="0" err="1" smtClean="0"/>
              <a:t>Разноуровневые</a:t>
            </a:r>
            <a:r>
              <a:rPr lang="ru-RU" sz="5400" b="1" dirty="0" smtClean="0"/>
              <a:t> </a:t>
            </a:r>
            <a:r>
              <a:rPr lang="ru-RU" sz="5400" b="1" dirty="0"/>
              <a:t>дополнительные общеобразовательные </a:t>
            </a:r>
            <a:r>
              <a:rPr lang="ru-RU" sz="5400" b="1" dirty="0" smtClean="0"/>
              <a:t>программы.</a:t>
            </a:r>
          </a:p>
          <a:p>
            <a:pPr marL="914400" indent="-914400" algn="just">
              <a:buAutoNum type="arabicPeriod"/>
            </a:pPr>
            <a:endParaRPr lang="ru-RU" sz="5400" b="1" dirty="0"/>
          </a:p>
          <a:p>
            <a:pPr marL="914400" indent="-914400" algn="just">
              <a:buAutoNum type="arabicPeriod" startAt="2"/>
            </a:pPr>
            <a:r>
              <a:rPr lang="ru-RU" sz="5400" b="1" dirty="0" smtClean="0"/>
              <a:t>Дополнительные </a:t>
            </a:r>
            <a:r>
              <a:rPr lang="ru-RU" sz="5400" b="1" dirty="0"/>
              <a:t>общеобразовательные программы, реализуемые </a:t>
            </a:r>
            <a:endParaRPr lang="ru-RU" sz="5400" b="1" dirty="0" smtClean="0"/>
          </a:p>
          <a:p>
            <a:pPr algn="just"/>
            <a:r>
              <a:rPr lang="ru-RU" sz="5400" b="1" dirty="0"/>
              <a:t> </a:t>
            </a:r>
            <a:r>
              <a:rPr lang="ru-RU" sz="5400" b="1" dirty="0" smtClean="0"/>
              <a:t>     в </a:t>
            </a:r>
            <a:r>
              <a:rPr lang="ru-RU" sz="5400" b="1" dirty="0"/>
              <a:t>сетевой форме с образовательными организациями различных </a:t>
            </a:r>
            <a:r>
              <a:rPr lang="ru-RU" sz="5400" b="1" dirty="0" smtClean="0"/>
              <a:t>типов.</a:t>
            </a:r>
          </a:p>
          <a:p>
            <a:pPr marL="914400" indent="-914400" algn="just">
              <a:buAutoNum type="arabicPeriod" startAt="2"/>
            </a:pPr>
            <a:endParaRPr lang="ru-RU" sz="5400" b="1" dirty="0"/>
          </a:p>
          <a:p>
            <a:pPr marL="914400" indent="-914400" algn="just">
              <a:buAutoNum type="arabicPeriod" startAt="3"/>
            </a:pPr>
            <a:r>
              <a:rPr lang="ru-RU" sz="5400" b="1" dirty="0" smtClean="0"/>
              <a:t>Дополнительные </a:t>
            </a:r>
            <a:r>
              <a:rPr lang="ru-RU" sz="5400" b="1" dirty="0"/>
              <a:t>общеобразовательные программы, основанные </a:t>
            </a:r>
            <a:r>
              <a:rPr lang="ru-RU" sz="5400" b="1" dirty="0" smtClean="0"/>
              <a:t>на</a:t>
            </a:r>
          </a:p>
          <a:p>
            <a:pPr algn="just"/>
            <a:r>
              <a:rPr lang="ru-RU" sz="5400" b="1" dirty="0"/>
              <a:t> </a:t>
            </a:r>
            <a:r>
              <a:rPr lang="ru-RU" sz="5400" b="1" dirty="0" smtClean="0"/>
              <a:t>     интеграции </a:t>
            </a:r>
            <a:r>
              <a:rPr lang="ru-RU" sz="5400" b="1" dirty="0"/>
              <a:t>различных видов творчества и цифровых </a:t>
            </a:r>
            <a:r>
              <a:rPr lang="ru-RU" sz="5400" b="1" dirty="0" smtClean="0"/>
              <a:t>технологий.</a:t>
            </a:r>
            <a:endParaRPr lang="ru-RU" sz="5400" b="1" dirty="0"/>
          </a:p>
          <a:p>
            <a:pPr algn="just"/>
            <a:endParaRPr lang="ru-RU" sz="5400" b="1" dirty="0"/>
          </a:p>
          <a:p>
            <a:pPr marL="914400" indent="-914400" algn="just">
              <a:buAutoNum type="arabicPeriod" startAt="4"/>
            </a:pPr>
            <a:r>
              <a:rPr lang="ru-RU" sz="5400" b="1" dirty="0" smtClean="0"/>
              <a:t>Дополнительные </a:t>
            </a:r>
            <a:r>
              <a:rPr lang="ru-RU" sz="5400" b="1" dirty="0"/>
              <a:t>общеобразовательные программы ранней </a:t>
            </a:r>
            <a:r>
              <a:rPr lang="ru-RU" sz="5400" b="1" dirty="0" smtClean="0"/>
              <a:t>   </a:t>
            </a:r>
          </a:p>
          <a:p>
            <a:pPr algn="just"/>
            <a:r>
              <a:rPr lang="ru-RU" sz="5400" b="1" dirty="0"/>
              <a:t> </a:t>
            </a:r>
            <a:r>
              <a:rPr lang="ru-RU" sz="5400" b="1" dirty="0" smtClean="0"/>
              <a:t>     профессиональной </a:t>
            </a:r>
            <a:r>
              <a:rPr lang="ru-RU" sz="5400" b="1" dirty="0"/>
              <a:t>ориентации, включающие содержание, приемы </a:t>
            </a:r>
          </a:p>
          <a:p>
            <a:pPr algn="just"/>
            <a:r>
              <a:rPr lang="ru-RU" sz="5400" b="1" dirty="0" smtClean="0"/>
              <a:t>      практики </a:t>
            </a:r>
            <a:r>
              <a:rPr lang="ru-RU" sz="5400" b="1" dirty="0"/>
              <a:t>профессиональной ориентации </a:t>
            </a:r>
            <a:r>
              <a:rPr lang="ru-RU" sz="5400" b="1" dirty="0" smtClean="0"/>
              <a:t>учащихся</a:t>
            </a:r>
            <a:r>
              <a:rPr lang="ru-RU" sz="5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8785684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7059</TotalTime>
  <Words>613</Words>
  <Application>Microsoft Office PowerPoint</Application>
  <PresentationFormat>Произвольный</PresentationFormat>
  <Paragraphs>165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nnngo</cp:lastModifiedBy>
  <cp:revision>190</cp:revision>
  <cp:lastPrinted>2019-12-05T09:03:44Z</cp:lastPrinted>
  <dcterms:modified xsi:type="dcterms:W3CDTF">2021-12-07T16:57:58Z</dcterms:modified>
</cp:coreProperties>
</file>