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92" r:id="rId2"/>
    <p:sldId id="291" r:id="rId3"/>
    <p:sldId id="264" r:id="rId4"/>
  </p:sldIdLst>
  <p:sldSz cx="12192000" cy="6858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微软雅黑" panose="020B0503020204020204" pitchFamily="34" charset="-122"/>
      <p:regular r:id="rId10"/>
      <p:bold r:id="rId11"/>
    </p:embeddedFont>
    <p:embeddedFont>
      <p:font typeface="等线" panose="020B0604020202020204" charset="-122"/>
      <p:regular r:id="rId12"/>
      <p:bold r:id="rId13"/>
    </p:embeddedFont>
  </p:embeddedFontLst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F95"/>
    <a:srgbClr val="A60A51"/>
    <a:srgbClr val="C00C5D"/>
    <a:srgbClr val="5235A5"/>
    <a:srgbClr val="2A1E58"/>
    <a:srgbClr val="842E9C"/>
    <a:srgbClr val="F1177A"/>
    <a:srgbClr val="AE0E69"/>
    <a:srgbClr val="FF0066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268" autoAdjust="0"/>
  </p:normalViewPr>
  <p:slideViewPr>
    <p:cSldViewPr snapToGrid="0">
      <p:cViewPr>
        <p:scale>
          <a:sx n="125" d="100"/>
          <a:sy n="125" d="100"/>
        </p:scale>
        <p:origin x="6" y="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3333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222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5555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111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3333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3333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GOS\Desktop\777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2941179412731931E-2"/>
          <c:y val="6.5946432803086874E-2"/>
          <c:w val="0.59754665179511102"/>
          <c:h val="0.727001594610236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Городские соревнования / мероприятия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58802206225296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329953676547665E-2"/>
                  <c:y val="1.19902605096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162442095684581E-2"/>
                  <c:y val="-6.8693407284446044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12</c:v>
                </c:pt>
                <c:pt idx="1">
                  <c:v>19.607843137254903</c:v>
                </c:pt>
                <c:pt idx="2">
                  <c:v>55.172413793103445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Региональные соревнования / мероприятия</c:v>
                </c:pt>
              </c:strCache>
            </c:strRef>
          </c:tx>
          <c:spPr>
            <a:gradFill flip="none" rotWithShape="1">
              <a:gsLst>
                <a:gs pos="0">
                  <a:srgbClr val="C00C5D">
                    <a:shade val="30000"/>
                    <a:satMod val="115000"/>
                  </a:srgbClr>
                </a:gs>
                <a:gs pos="50000">
                  <a:srgbClr val="C00C5D">
                    <a:shade val="67500"/>
                    <a:satMod val="115000"/>
                  </a:srgbClr>
                </a:gs>
                <a:gs pos="100000">
                  <a:srgbClr val="C00C5D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2.265990735309533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4923957722322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1">
                  <c:v>11.764705882352942</c:v>
                </c:pt>
                <c:pt idx="2">
                  <c:v>22.413793103448274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Межрегиональные соревнования / мероприятия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4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4">
                    <a:lumMod val="40000"/>
                    <a:lumOff val="6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1.6623381603368775E-2"/>
                  <c:y val="5.99513025482607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2">
                  <c:v>1.7241379310344827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Всероссийские соревнования / мероприятия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2"/>
              <c:layout>
                <c:manualLayout>
                  <c:x val="1.41624420956845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2">
                  <c:v>6.8965517241379306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158784"/>
        <c:axId val="151160320"/>
        <c:axId val="0"/>
      </c:bar3DChart>
      <c:catAx>
        <c:axId val="151158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160320"/>
        <c:crosses val="autoZero"/>
        <c:auto val="1"/>
        <c:lblAlgn val="ctr"/>
        <c:lblOffset val="100"/>
        <c:noMultiLvlLbl val="0"/>
      </c:catAx>
      <c:valAx>
        <c:axId val="151160320"/>
        <c:scaling>
          <c:orientation val="minMax"/>
        </c:scaling>
        <c:delete val="0"/>
        <c:axPos val="l"/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158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4639928273364122"/>
          <c:y val="3.367138944460546E-2"/>
          <c:w val="0.33660578675153724"/>
          <c:h val="0.95663727007259303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82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Первый взрослый разряд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0"/>
                  <c:y val="-6.0156843575154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3838813207475025E-3"/>
                  <c:y val="-1.80470530725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1">
                  <c:v>1.9607843137254901</c:v>
                </c:pt>
                <c:pt idx="2">
                  <c:v>8.6206896551724146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Второй взрослый разряд</c:v>
                </c:pt>
              </c:strCache>
            </c:strRef>
          </c:tx>
          <c:spPr>
            <a:gradFill flip="none" rotWithShape="1">
              <a:gsLst>
                <a:gs pos="0">
                  <a:srgbClr val="C00C5D">
                    <a:shade val="30000"/>
                    <a:satMod val="115000"/>
                  </a:srgbClr>
                </a:gs>
                <a:gs pos="50000">
                  <a:srgbClr val="C00C5D">
                    <a:shade val="67500"/>
                    <a:satMod val="115000"/>
                  </a:srgbClr>
                </a:gs>
                <a:gs pos="100000">
                  <a:srgbClr val="C00C5D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1"/>
              <c:layout>
                <c:manualLayout>
                  <c:x val="0"/>
                  <c:y val="-1.2031368715030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1240875912408752E-3"/>
                  <c:y val="-1.80475267484799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1">
                  <c:v>5.882352941176471</c:v>
                </c:pt>
                <c:pt idx="2">
                  <c:v>8.6206896551724146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Третий взрослый разряд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4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4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7137735675071465E-2"/>
                  <c:y val="-0.102266634077762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066417469024601E-3"/>
                  <c:y val="-1.8047053072546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2020-2021 уч. год</c:v>
                </c:pt>
                <c:pt idx="1">
                  <c:v>2021-2022 уч. год</c:v>
                </c:pt>
                <c:pt idx="2">
                  <c:v>2022-2023 уч. год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2</c:v>
                </c:pt>
                <c:pt idx="1">
                  <c:v>9.8039215686274517</c:v>
                </c:pt>
                <c:pt idx="2">
                  <c:v>8.6206896551724146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179648"/>
        <c:axId val="151181184"/>
        <c:axId val="0"/>
      </c:bar3DChart>
      <c:catAx>
        <c:axId val="151179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181184"/>
        <c:crosses val="autoZero"/>
        <c:auto val="1"/>
        <c:lblAlgn val="ctr"/>
        <c:lblOffset val="100"/>
        <c:noMultiLvlLbl val="0"/>
      </c:catAx>
      <c:valAx>
        <c:axId val="151181184"/>
        <c:scaling>
          <c:orientation val="minMax"/>
        </c:scaling>
        <c:delete val="0"/>
        <c:axPos val="l"/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17964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94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858409486575177E-2"/>
          <c:y val="6.7583617189363301E-2"/>
          <c:w val="0.92072908816203003"/>
          <c:h val="0.67699094708497876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19706765553042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97067655530429E-2"/>
                  <c:y val="-5.63190303888911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956014832956436E-2"/>
                  <c:y val="-2.457586079613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755637960869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965789314521672E-2"/>
                  <c:y val="-6.1439651990330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956014832956436E-2"/>
                  <c:y val="-1.843189559709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39657893145216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980451036869526E-3"/>
                  <c:y val="5.63190303888911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9951127592173816E-2"/>
                  <c:y val="-2.45758607961321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Лист1!$F$4:$N$5</c:f>
              <c:multiLvlStrCache>
                <c:ptCount val="9"/>
                <c:lvl>
                  <c:pt idx="0">
                    <c:v>Высокий</c:v>
                  </c:pt>
                  <c:pt idx="1">
                    <c:v>Средний </c:v>
                  </c:pt>
                  <c:pt idx="2">
                    <c:v>Низкий </c:v>
                  </c:pt>
                  <c:pt idx="3">
                    <c:v>Высокий</c:v>
                  </c:pt>
                  <c:pt idx="4">
                    <c:v>Средний </c:v>
                  </c:pt>
                  <c:pt idx="5">
                    <c:v>Низкий </c:v>
                  </c:pt>
                  <c:pt idx="6">
                    <c:v>Высокий</c:v>
                  </c:pt>
                  <c:pt idx="7">
                    <c:v>Средний </c:v>
                  </c:pt>
                  <c:pt idx="8">
                    <c:v>Низкий </c:v>
                  </c:pt>
                </c:lvl>
                <c:lvl>
                  <c:pt idx="0">
                    <c:v>2020-2021 уч. год</c:v>
                  </c:pt>
                  <c:pt idx="3">
                    <c:v>2021-2022 уч. год</c:v>
                  </c:pt>
                  <c:pt idx="6">
                    <c:v>2022-2023 уч. год</c:v>
                  </c:pt>
                </c:lvl>
              </c:multiLvlStrCache>
            </c:multiLvlStrRef>
          </c:cat>
          <c:val>
            <c:numRef>
              <c:f>Лист1!$F$6:$N$6</c:f>
              <c:numCache>
                <c:formatCode>0%</c:formatCode>
                <c:ptCount val="9"/>
                <c:pt idx="0">
                  <c:v>0.76</c:v>
                </c:pt>
                <c:pt idx="1">
                  <c:v>0.24</c:v>
                </c:pt>
                <c:pt idx="2">
                  <c:v>0</c:v>
                </c:pt>
                <c:pt idx="3">
                  <c:v>0.86</c:v>
                </c:pt>
                <c:pt idx="4">
                  <c:v>0.14000000000000001</c:v>
                </c:pt>
                <c:pt idx="5">
                  <c:v>0</c:v>
                </c:pt>
                <c:pt idx="6">
                  <c:v>0.71</c:v>
                </c:pt>
                <c:pt idx="7">
                  <c:v>0.28999999999999998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435520"/>
        <c:axId val="151437312"/>
        <c:axId val="0"/>
      </c:bar3DChart>
      <c:catAx>
        <c:axId val="15143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437312"/>
        <c:crosses val="autoZero"/>
        <c:auto val="1"/>
        <c:lblAlgn val="ctr"/>
        <c:lblOffset val="100"/>
        <c:noMultiLvlLbl val="0"/>
      </c:catAx>
      <c:valAx>
        <c:axId val="15143731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435520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82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977463565710651E-2"/>
          <c:y val="0.10273412493040207"/>
          <c:w val="0.90429111166894982"/>
          <c:h val="0.451357496584490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количество учащихся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Лист1!$B$1:$G$2</c:f>
              <c:multiLvlStrCache>
                <c:ptCount val="6"/>
                <c:lvl>
                  <c:pt idx="0">
                    <c:v> Начало</c:v>
                  </c:pt>
                  <c:pt idx="1">
                    <c:v>Конец </c:v>
                  </c:pt>
                  <c:pt idx="2">
                    <c:v> Начало </c:v>
                  </c:pt>
                  <c:pt idx="3">
                    <c:v> Конец</c:v>
                  </c:pt>
                  <c:pt idx="4">
                    <c:v> Начало</c:v>
                  </c:pt>
                  <c:pt idx="5">
                    <c:v> Конец</c:v>
                  </c:pt>
                </c:lvl>
                <c:lvl>
                  <c:pt idx="0">
                    <c:v>2020-2021 
уч. год</c:v>
                  </c:pt>
                  <c:pt idx="2">
                    <c:v>2021-2022 
уч. год</c:v>
                  </c:pt>
                  <c:pt idx="4">
                    <c:v>2022-2023 
уч. год</c:v>
                  </c:pt>
                </c:lvl>
              </c:multiLvlStrCache>
            </c:multiLvl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46</c:v>
                </c:pt>
                <c:pt idx="1">
                  <c:v>50</c:v>
                </c:pt>
                <c:pt idx="2">
                  <c:v>46</c:v>
                </c:pt>
                <c:pt idx="3">
                  <c:v>51</c:v>
                </c:pt>
                <c:pt idx="4">
                  <c:v>58</c:v>
                </c:pt>
                <c:pt idx="5">
                  <c:v>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124580608"/>
        <c:axId val="124582144"/>
        <c:axId val="0"/>
      </c:bar3DChart>
      <c:catAx>
        <c:axId val="12458060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4582144"/>
        <c:crosses val="autoZero"/>
        <c:auto val="1"/>
        <c:lblAlgn val="ctr"/>
        <c:lblOffset val="100"/>
        <c:noMultiLvlLbl val="0"/>
      </c:catAx>
      <c:valAx>
        <c:axId val="1245821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245806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140391775957764"/>
          <c:y val="0.84557283682324458"/>
          <c:w val="0.63766031474560803"/>
          <c:h val="0.13745581912145968"/>
        </c:manualLayout>
      </c:layout>
      <c:overlay val="0"/>
      <c:txPr>
        <a:bodyPr/>
        <a:lstStyle/>
        <a:p>
          <a:pPr>
            <a:defRPr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94000"/>
      </a:schemeClr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59823827174114"/>
          <c:y val="3.1542694275321699E-2"/>
          <c:w val="0.87759492563429575"/>
          <c:h val="0.8326195683872849"/>
        </c:manualLayout>
      </c:layout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A60A51">
                    <a:shade val="30000"/>
                    <a:satMod val="115000"/>
                  </a:srgbClr>
                </a:gs>
                <a:gs pos="50000">
                  <a:srgbClr val="A60A51">
                    <a:shade val="67500"/>
                    <a:satMod val="115000"/>
                  </a:srgbClr>
                </a:gs>
                <a:gs pos="100000">
                  <a:srgbClr val="A60A51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2.7252911850242031E-2"/>
                  <c:y val="-2.777757205821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66139812802598E-2"/>
                  <c:y val="-2.7777572058214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066139812802536E-2"/>
                  <c:y val="-2.11088021147312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Лист2!$I$1:$K$1</c:f>
              <c:strCache>
                <c:ptCount val="3"/>
                <c:pt idx="0">
                  <c:v>2020-2021
 уч. год</c:v>
                </c:pt>
                <c:pt idx="1">
                  <c:v>2021-2022
 уч. год</c:v>
                </c:pt>
                <c:pt idx="2">
                  <c:v>2022-2023
 уч. год</c:v>
                </c:pt>
              </c:strCache>
            </c:strRef>
          </c:cat>
          <c:val>
            <c:numRef>
              <c:f>Лист2!$I$2:$K$2</c:f>
              <c:numCache>
                <c:formatCode>General</c:formatCode>
                <c:ptCount val="3"/>
                <c:pt idx="0">
                  <c:v>96</c:v>
                </c:pt>
                <c:pt idx="1">
                  <c:v>94</c:v>
                </c:pt>
                <c:pt idx="2">
                  <c:v>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782912"/>
        <c:axId val="151784448"/>
        <c:axId val="0"/>
      </c:bar3DChart>
      <c:catAx>
        <c:axId val="151782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784448"/>
        <c:crosses val="autoZero"/>
        <c:auto val="1"/>
        <c:lblAlgn val="ctr"/>
        <c:lblOffset val="100"/>
        <c:noMultiLvlLbl val="0"/>
      </c:catAx>
      <c:valAx>
        <c:axId val="151784448"/>
        <c:scaling>
          <c:orientation val="minMax"/>
        </c:scaling>
        <c:delete val="0"/>
        <c:axPos val="l"/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782912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bg1">
        <a:alpha val="82000"/>
      </a:schemeClr>
    </a:solidFill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A60A51">
                    <a:shade val="30000"/>
                    <a:satMod val="115000"/>
                  </a:srgbClr>
                </a:gs>
                <a:gs pos="50000">
                  <a:srgbClr val="A60A51">
                    <a:shade val="67500"/>
                    <a:satMod val="115000"/>
                  </a:srgbClr>
                </a:gs>
                <a:gs pos="100000">
                  <a:srgbClr val="A60A51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3.4638089242991381E-2"/>
                  <c:y val="-3.5755003501694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174280318692241E-2"/>
                  <c:y val="-2.3147911466448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565707091589653E-2"/>
                  <c:y val="-3.5755003501694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Лист2!$B$1:$D$1</c:f>
              <c:strCache>
                <c:ptCount val="3"/>
                <c:pt idx="0">
                  <c:v>2020-2021 
уч. год</c:v>
                </c:pt>
                <c:pt idx="1">
                  <c:v>2021-2022 
уч. год</c:v>
                </c:pt>
                <c:pt idx="2">
                  <c:v>2022-2023
 уч. год</c:v>
                </c:pt>
              </c:strCache>
            </c:strRef>
          </c:cat>
          <c:val>
            <c:numRef>
              <c:f>Лист2!$B$2:$D$2</c:f>
              <c:numCache>
                <c:formatCode>General</c:formatCode>
                <c:ptCount val="3"/>
                <c:pt idx="0">
                  <c:v>95</c:v>
                </c:pt>
                <c:pt idx="1">
                  <c:v>90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1817216"/>
        <c:axId val="151827200"/>
        <c:axId val="0"/>
      </c:bar3DChart>
      <c:catAx>
        <c:axId val="151817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827200"/>
        <c:crosses val="autoZero"/>
        <c:auto val="1"/>
        <c:lblAlgn val="ctr"/>
        <c:lblOffset val="100"/>
        <c:noMultiLvlLbl val="0"/>
      </c:catAx>
      <c:valAx>
        <c:axId val="151827200"/>
        <c:scaling>
          <c:orientation val="minMax"/>
        </c:scaling>
        <c:delete val="0"/>
        <c:axPos val="l"/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181721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95000"/>
      </a:schemeClr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662007889983981E-2"/>
          <c:y val="3.1029121359830016E-2"/>
          <c:w val="0.80993386820487334"/>
          <c:h val="0.7572225199598741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ответственность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0"/>
                  <c:y val="-8.46560846560846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7312908178135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836394660370616E-17"/>
                  <c:y val="4.2328042328043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Лист1!$B$1:$G$2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средний</c:v>
                  </c:pt>
                  <c:pt idx="4">
                    <c:v>высокий</c:v>
                  </c:pt>
                  <c:pt idx="5">
                    <c:v>средний</c:v>
                  </c:pt>
                </c:lvl>
                <c:lvl>
                  <c:pt idx="0">
                    <c:v>2020-2021 уч. год</c:v>
                  </c:pt>
                  <c:pt idx="2">
                    <c:v>2021-2022 уч. год</c:v>
                  </c:pt>
                  <c:pt idx="4">
                    <c:v>2022-2023 уч. год</c:v>
                  </c:pt>
                </c:lvl>
              </c:multiLvlStrCache>
            </c:multiLvl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58</c:v>
                </c:pt>
                <c:pt idx="1">
                  <c:v>42</c:v>
                </c:pt>
                <c:pt idx="2">
                  <c:v>80</c:v>
                </c:pt>
                <c:pt idx="3">
                  <c:v>20</c:v>
                </c:pt>
                <c:pt idx="4">
                  <c:v>90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Лист1!$A$4</c:f>
              <c:strCache>
                <c:ptCount val="1"/>
                <c:pt idx="0">
                  <c:v>самостоятельность</c:v>
                </c:pt>
              </c:strCache>
            </c:strRef>
          </c:tx>
          <c:spPr>
            <a:gradFill flip="none" rotWithShape="1">
              <a:gsLst>
                <a:gs pos="0">
                  <a:srgbClr val="C00C5D">
                    <a:shade val="30000"/>
                    <a:satMod val="115000"/>
                  </a:srgbClr>
                </a:gs>
                <a:gs pos="50000">
                  <a:srgbClr val="C00C5D">
                    <a:shade val="67500"/>
                    <a:satMod val="115000"/>
                  </a:srgbClr>
                </a:gs>
                <a:gs pos="100000">
                  <a:srgbClr val="C00C5D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2300125539626687E-2"/>
                  <c:y val="-8.465745060555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853088056250157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9321101998348E-3"/>
                  <c:y val="-5.204267499349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65645408907324E-3"/>
                  <c:y val="1.2698412698412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997151385039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Лист1!$B$1:$G$2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средний</c:v>
                  </c:pt>
                  <c:pt idx="4">
                    <c:v>высокий</c:v>
                  </c:pt>
                  <c:pt idx="5">
                    <c:v>средний</c:v>
                  </c:pt>
                </c:lvl>
                <c:lvl>
                  <c:pt idx="0">
                    <c:v>2020-2021 уч. год</c:v>
                  </c:pt>
                  <c:pt idx="2">
                    <c:v>2021-2022 уч. год</c:v>
                  </c:pt>
                  <c:pt idx="4">
                    <c:v>2022-2023 уч. год</c:v>
                  </c:pt>
                </c:lvl>
              </c:multiLvlStrCache>
            </c:multiLvlStr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58</c:v>
                </c:pt>
                <c:pt idx="1">
                  <c:v>42</c:v>
                </c:pt>
                <c:pt idx="2">
                  <c:v>70</c:v>
                </c:pt>
                <c:pt idx="3">
                  <c:v>30</c:v>
                </c:pt>
                <c:pt idx="4">
                  <c:v>80</c:v>
                </c:pt>
                <c:pt idx="5">
                  <c:v>20</c:v>
                </c:pt>
              </c:numCache>
            </c:numRef>
          </c:val>
        </c:ser>
        <c:ser>
          <c:idx val="2"/>
          <c:order val="2"/>
          <c:tx>
            <c:strRef>
              <c:f>Лист1!$A$5</c:f>
              <c:strCache>
                <c:ptCount val="1"/>
                <c:pt idx="0">
                  <c:v>дисциплинированность</c:v>
                </c:pt>
              </c:strCache>
            </c:strRef>
          </c:tx>
          <c:spPr>
            <a:gradFill flip="none" rotWithShape="1">
              <a:gsLst>
                <a:gs pos="0">
                  <a:schemeClr val="bg1">
                    <a:lumMod val="85000"/>
                    <a:shade val="30000"/>
                    <a:satMod val="115000"/>
                  </a:schemeClr>
                </a:gs>
                <a:gs pos="50000">
                  <a:schemeClr val="bg1">
                    <a:lumMod val="85000"/>
                    <a:shade val="67500"/>
                    <a:satMod val="115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03401364399314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7.34152696500389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866375388717422E-3"/>
                  <c:y val="6.5221355527280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566362509250372E-3"/>
                  <c:y val="4.770523431576578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7462990762335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47963501109957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Лист1!$B$1:$G$2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средний</c:v>
                  </c:pt>
                  <c:pt idx="4">
                    <c:v>высокий</c:v>
                  </c:pt>
                  <c:pt idx="5">
                    <c:v>средний</c:v>
                  </c:pt>
                </c:lvl>
                <c:lvl>
                  <c:pt idx="0">
                    <c:v>2020-2021 уч. год</c:v>
                  </c:pt>
                  <c:pt idx="2">
                    <c:v>2021-2022 уч. год</c:v>
                  </c:pt>
                  <c:pt idx="4">
                    <c:v>2022-2023 уч. год</c:v>
                  </c:pt>
                </c:lvl>
              </c:multiLvlStrCache>
            </c:multiLvlStr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66</c:v>
                </c:pt>
                <c:pt idx="3">
                  <c:v>34</c:v>
                </c:pt>
                <c:pt idx="4">
                  <c:v>72</c:v>
                </c:pt>
                <c:pt idx="5">
                  <c:v>28</c:v>
                </c:pt>
              </c:numCache>
            </c:numRef>
          </c:val>
        </c:ser>
        <c:ser>
          <c:idx val="3"/>
          <c:order val="3"/>
          <c:tx>
            <c:strRef>
              <c:f>Лист1!$A$6</c:f>
              <c:strCache>
                <c:ptCount val="1"/>
                <c:pt idx="0">
                  <c:v>целеустремленность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1.875824489917288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873129081781384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3656454089067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0845382701684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956636250925037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1479635011100452E-3"/>
                  <c:y val="-5.2042674993494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Лист1!$B$1:$G$2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средний</c:v>
                  </c:pt>
                  <c:pt idx="4">
                    <c:v>высокий</c:v>
                  </c:pt>
                  <c:pt idx="5">
                    <c:v>средний</c:v>
                  </c:pt>
                </c:lvl>
                <c:lvl>
                  <c:pt idx="0">
                    <c:v>2020-2021 уч. год</c:v>
                  </c:pt>
                  <c:pt idx="2">
                    <c:v>2021-2022 уч. год</c:v>
                  </c:pt>
                  <c:pt idx="4">
                    <c:v>2022-2023 уч. год</c:v>
                  </c:pt>
                </c:lvl>
              </c:multiLvlStrCache>
            </c:multiLvlStrRef>
          </c:cat>
          <c:val>
            <c:numRef>
              <c:f>Лист1!$B$6:$G$6</c:f>
              <c:numCache>
                <c:formatCode>General</c:formatCode>
                <c:ptCount val="6"/>
                <c:pt idx="0">
                  <c:v>50</c:v>
                </c:pt>
                <c:pt idx="1">
                  <c:v>50</c:v>
                </c:pt>
                <c:pt idx="2">
                  <c:v>72</c:v>
                </c:pt>
                <c:pt idx="3">
                  <c:v>28</c:v>
                </c:pt>
                <c:pt idx="4">
                  <c:v>84</c:v>
                </c:pt>
                <c:pt idx="5">
                  <c:v>16</c:v>
                </c:pt>
              </c:numCache>
            </c:numRef>
          </c:val>
        </c:ser>
        <c:ser>
          <c:idx val="4"/>
          <c:order val="4"/>
          <c:tx>
            <c:strRef>
              <c:f>Лист1!$A$7</c:f>
              <c:strCache>
                <c:ptCount val="1"/>
                <c:pt idx="0">
                  <c:v>положительное представление о себе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5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5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c:spPr>
          <c:invertIfNegative val="0"/>
          <c:dLbls>
            <c:dLbl>
              <c:idx val="0"/>
              <c:layout>
                <c:manualLayout>
                  <c:x val="8.9978635387794343E-3"/>
                  <c:y val="-4.097848424684619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530618001480060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721945251665067E-2"/>
                  <c:y val="1.192630857894144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9376263264186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5449575863009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2496741438554946E-2"/>
                  <c:y val="1.31827783822104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\%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Лист1!$B$1:$G$2</c:f>
              <c:multiLvlStrCache>
                <c:ptCount val="6"/>
                <c:lvl>
                  <c:pt idx="0">
                    <c:v>высокий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средний</c:v>
                  </c:pt>
                  <c:pt idx="4">
                    <c:v>высокий</c:v>
                  </c:pt>
                  <c:pt idx="5">
                    <c:v>средний</c:v>
                  </c:pt>
                </c:lvl>
                <c:lvl>
                  <c:pt idx="0">
                    <c:v>2020-2021 уч. год</c:v>
                  </c:pt>
                  <c:pt idx="2">
                    <c:v>2021-2022 уч. год</c:v>
                  </c:pt>
                  <c:pt idx="4">
                    <c:v>2022-2023 уч. год</c:v>
                  </c:pt>
                </c:lvl>
              </c:multiLvlStrCache>
            </c:multiLvlStrRef>
          </c:cat>
          <c:val>
            <c:numRef>
              <c:f>Лист1!$B$7:$G$7</c:f>
              <c:numCache>
                <c:formatCode>General</c:formatCode>
                <c:ptCount val="6"/>
                <c:pt idx="0">
                  <c:v>38</c:v>
                </c:pt>
                <c:pt idx="1">
                  <c:v>62</c:v>
                </c:pt>
                <c:pt idx="2">
                  <c:v>78</c:v>
                </c:pt>
                <c:pt idx="3">
                  <c:v>22</c:v>
                </c:pt>
                <c:pt idx="4">
                  <c:v>86</c:v>
                </c:pt>
                <c:pt idx="5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172416"/>
        <c:axId val="152173952"/>
        <c:axId val="0"/>
      </c:bar3DChart>
      <c:catAx>
        <c:axId val="1521724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52173952"/>
        <c:crosses val="autoZero"/>
        <c:auto val="1"/>
        <c:lblAlgn val="ctr"/>
        <c:lblOffset val="100"/>
        <c:noMultiLvlLbl val="0"/>
      </c:catAx>
      <c:valAx>
        <c:axId val="152173952"/>
        <c:scaling>
          <c:orientation val="minMax"/>
        </c:scaling>
        <c:delete val="0"/>
        <c:axPos val="l"/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ru-RU"/>
          </a:p>
        </c:txPr>
        <c:crossAx val="152172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059908095199997"/>
          <c:y val="7.0275641774286399E-2"/>
          <c:w val="0.16107785661279023"/>
          <c:h val="0.63037120359955001"/>
        </c:manualLayout>
      </c:layout>
      <c:overlay val="0"/>
      <c:txPr>
        <a:bodyPr/>
        <a:lstStyle/>
        <a:p>
          <a:pPr>
            <a:defRPr sz="105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alpha val="94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D98AC-AE4E-43AE-A113-6D79A48F3E7E}" type="datetimeFigureOut">
              <a:rPr lang="zh-CN" altLang="en-US" smtClean="0"/>
              <a:t>2023/6/8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3DB66-DF35-4D4F-A90E-9D48957FD7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529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 userDrawn="1"/>
        </p:nvSpPr>
        <p:spPr>
          <a:xfrm>
            <a:off x="5200650" y="2971800"/>
            <a:ext cx="161925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以及原创作者的利益，请勿复制、传播、销售，否则将承担法律责任！雷锋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将对作品进行维权，按照传播下载次数进行十倍的索取赔偿！</a:t>
            </a:r>
          </a:p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</a:p>
        </p:txBody>
      </p:sp>
    </p:spTree>
    <p:extLst>
      <p:ext uri="{BB962C8B-B14F-4D97-AF65-F5344CB8AC3E}">
        <p14:creationId xmlns:p14="http://schemas.microsoft.com/office/powerpoint/2010/main" val="22676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以及原创作者的利益，请勿复制、传播、销售，否则将承担法律责任！雷锋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将对作品进行维权，按照传播下载次数进行十倍的索取赔偿！</a:t>
            </a:r>
          </a:p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alphaModFix amt="8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257800" y="2971800"/>
            <a:ext cx="16764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平台上提供的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以及原创作者的利益，请勿复制、传播、销售，否则将承担法律责任！雷锋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  <a:r>
              <a:rPr lang="zh-CN" altLang="en-US" sz="1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将对作品进行维权，按照传播下载次数进行十倍的索取赔偿！</a:t>
            </a:r>
          </a:p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雷锋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www.lfppt.com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vk.com/trackandfieldpenza" TargetMode="External"/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5" Type="http://schemas.openxmlformats.org/officeDocument/2006/relationships/image" Target="../media/image9.jpe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microsoft.com/office/2007/relationships/hdphoto" Target="../media/hdphoto3.wdp"/><Relationship Id="rId14" Type="http://schemas.openxmlformats.org/officeDocument/2006/relationships/hyperlink" Target="https://ddut-penza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409904" y="677919"/>
            <a:ext cx="11445766" cy="5675585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8" name="雷锋PPT网www.lfppt.com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846" y="22509"/>
            <a:ext cx="2118821" cy="179676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50299" y="1486161"/>
            <a:ext cx="583836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Объединение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«Атлетик» начало свою работу с сентября 2020 года.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Учащиеся - победители городских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легкоатлетических эстафет: «Здоровый город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Здоровые люди», «Кросс нации», фестиваля ГТО среди жителей г. Пензы, первенства Пензенской области по легкой атлетике, чемпионата Пензенской области по легкой атлетике, первенства Приволжского федерального округа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г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. Чебоксары, Всероссийского олимпийского дня, международного фестиваля посвященного  Дню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спорта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В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2022 году учащиеся объединения “Атлетик” стали финалистами Всероссийских соревнований среди юношей и девушек по легкой атлетике “Чемпионы для России”. 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Голоева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Кристина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Петрова Кристина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Мякинькова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Мария вошли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состав сборной Пензенской области по легкой атлетике и выступали в составе сборной области на Всероссийских соревнованиях.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 49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(85%)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учащихся выполнили спортивно-массовые разряды.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По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итогам аттестации учащиеся показывают высокий и средний уровень освоения программы.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Сохранность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контингента - 100%.</a:t>
            </a:r>
          </a:p>
          <a:p>
            <a:pPr algn="just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62095" y="782694"/>
            <a:ext cx="5546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Сведения о качестве реализации Программы </a:t>
            </a: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2020-2023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图片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28282" flipH="1">
            <a:off x="9040290" y="2464667"/>
            <a:ext cx="1325344" cy="2963226"/>
          </a:xfrm>
          <a:custGeom>
            <a:avLst/>
            <a:gdLst>
              <a:gd name="connsiteX0" fmla="*/ 1016284 w 1050323"/>
              <a:gd name="connsiteY0" fmla="*/ 0 h 2963226"/>
              <a:gd name="connsiteX1" fmla="*/ 1050323 w 1050323"/>
              <a:gd name="connsiteY1" fmla="*/ 11720 h 2963226"/>
              <a:gd name="connsiteX2" fmla="*/ 34038 w 1050323"/>
              <a:gd name="connsiteY2" fmla="*/ 2963226 h 2963226"/>
              <a:gd name="connsiteX3" fmla="*/ 0 w 1050323"/>
              <a:gd name="connsiteY3" fmla="*/ 2951505 h 2963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0323" h="2963226">
                <a:moveTo>
                  <a:pt x="1016284" y="0"/>
                </a:moveTo>
                <a:lnTo>
                  <a:pt x="1050323" y="11720"/>
                </a:lnTo>
                <a:lnTo>
                  <a:pt x="34038" y="2963226"/>
                </a:lnTo>
                <a:lnTo>
                  <a:pt x="0" y="2951505"/>
                </a:lnTo>
                <a:close/>
              </a:path>
            </a:pathLst>
          </a:custGeom>
        </p:spPr>
      </p:pic>
      <p:pic>
        <p:nvPicPr>
          <p:cNvPr id="22" name="图片 14"/>
          <p:cNvPicPr>
            <a:picLocks noChangeAspect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5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7460374" y="5038725"/>
            <a:ext cx="4489884" cy="1600924"/>
          </a:xfrm>
          <a:custGeom>
            <a:avLst/>
            <a:gdLst>
              <a:gd name="connsiteX0" fmla="*/ 0 w 4830792"/>
              <a:gd name="connsiteY0" fmla="*/ 0 h 1759789"/>
              <a:gd name="connsiteX1" fmla="*/ 4830792 w 4830792"/>
              <a:gd name="connsiteY1" fmla="*/ 1759789 h 1759789"/>
              <a:gd name="connsiteX2" fmla="*/ 0 w 4830792"/>
              <a:gd name="connsiteY2" fmla="*/ 1759789 h 1759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0792" h="1759789">
                <a:moveTo>
                  <a:pt x="0" y="0"/>
                </a:moveTo>
                <a:lnTo>
                  <a:pt x="4830792" y="1759789"/>
                </a:lnTo>
                <a:lnTo>
                  <a:pt x="0" y="1759789"/>
                </a:lnTo>
                <a:close/>
              </a:path>
            </a:pathLst>
          </a:custGeom>
        </p:spPr>
      </p:pic>
      <p:pic>
        <p:nvPicPr>
          <p:cNvPr id="23" name="Picture 2" descr="C:\Users\IGOS\Desktop\герасимовв\награды\IMG_284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3084">
            <a:off x="8168765" y="4737200"/>
            <a:ext cx="1802520" cy="109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IGOS\Desktop\герасимовв\gUlanHLEIJ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68126">
            <a:off x="8529347" y="3877898"/>
            <a:ext cx="1070341" cy="69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IGOS\Desktop\герасимовв\CXgsrob6aM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274">
            <a:off x="10100059" y="3946492"/>
            <a:ext cx="1625714" cy="121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IGOS\Desktop\герасимовв\-rVvrL55a_8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594" b="16649"/>
          <a:stretch/>
        </p:blipFill>
        <p:spPr bwMode="auto">
          <a:xfrm rot="20422527">
            <a:off x="9768204" y="3252389"/>
            <a:ext cx="1309608" cy="69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9111271" y="6048375"/>
            <a:ext cx="2894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vk.com/trackandfieldpenza</a:t>
            </a:r>
            <a:endParaRPr lang="ru-RU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:/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/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ddut-penza.ru</a:t>
            </a: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5" descr="C:\Users\IGOS\Desktop\герасимовв\H-GMI54WXMQ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9434"/>
          <a:stretch/>
        </p:blipFill>
        <p:spPr bwMode="auto">
          <a:xfrm rot="20389378">
            <a:off x="9428043" y="2074899"/>
            <a:ext cx="1508307" cy="102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dut-penza.ru/wp-content/uploads/2023/04/DSC_027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3455">
            <a:off x="7724927" y="2834871"/>
            <a:ext cx="1551149" cy="103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80015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雷锋PPT网www.lfppt.com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846" y="22509"/>
            <a:ext cx="2118821" cy="179676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85975" y="267643"/>
            <a:ext cx="869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качестве реализации Программы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2020-2023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4374" y="966575"/>
            <a:ext cx="3707949" cy="488061"/>
          </a:xfrm>
          <a:prstGeom prst="rect">
            <a:avLst/>
          </a:prstGeom>
          <a:solidFill>
            <a:srgbClr val="A6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спортсменов, подтвердивших спортивно-массовый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разряд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274374" y="4017117"/>
            <a:ext cx="2666411" cy="488061"/>
          </a:xfrm>
          <a:prstGeom prst="rect">
            <a:avLst/>
          </a:prstGeom>
          <a:solidFill>
            <a:srgbClr val="2F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Сохранность контингента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943860" y="964300"/>
            <a:ext cx="3171065" cy="488061"/>
          </a:xfrm>
          <a:prstGeom prst="rect">
            <a:avLst/>
          </a:prstGeom>
          <a:solidFill>
            <a:srgbClr val="A6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Результативность учащихся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соревнованиях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25598" y="4017119"/>
            <a:ext cx="3155802" cy="488061"/>
          </a:xfrm>
          <a:prstGeom prst="rect">
            <a:avLst/>
          </a:prstGeom>
          <a:solidFill>
            <a:srgbClr val="2F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Итоговый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протокол аттестации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646223"/>
              </p:ext>
            </p:extLst>
          </p:nvPr>
        </p:nvGraphicFramePr>
        <p:xfrm>
          <a:off x="2249534" y="1452361"/>
          <a:ext cx="4798422" cy="211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786043"/>
              </p:ext>
            </p:extLst>
          </p:nvPr>
        </p:nvGraphicFramePr>
        <p:xfrm>
          <a:off x="7486650" y="1455012"/>
          <a:ext cx="4446270" cy="211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4478574"/>
              </p:ext>
            </p:extLst>
          </p:nvPr>
        </p:nvGraphicFramePr>
        <p:xfrm>
          <a:off x="661172" y="4505181"/>
          <a:ext cx="6387328" cy="2032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826635"/>
              </p:ext>
            </p:extLst>
          </p:nvPr>
        </p:nvGraphicFramePr>
        <p:xfrm>
          <a:off x="7559156" y="4505180"/>
          <a:ext cx="4389958" cy="2038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45565233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雷锋PPT网www.lfppt.com"/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846" y="22509"/>
            <a:ext cx="2118821" cy="1796766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085975" y="267643"/>
            <a:ext cx="8690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о качестве реализации Программы </a:t>
            </a:r>
            <a:endParaRPr lang="ru-RU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2020-2023 годы</a:t>
            </a:r>
          </a:p>
          <a:p>
            <a:pPr algn="ctr"/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9536573"/>
              </p:ext>
            </p:extLst>
          </p:nvPr>
        </p:nvGraphicFramePr>
        <p:xfrm>
          <a:off x="2962319" y="1586469"/>
          <a:ext cx="3728042" cy="202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195495"/>
              </p:ext>
            </p:extLst>
          </p:nvPr>
        </p:nvGraphicFramePr>
        <p:xfrm>
          <a:off x="7698746" y="1586468"/>
          <a:ext cx="3666484" cy="2014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427766"/>
              </p:ext>
            </p:extLst>
          </p:nvPr>
        </p:nvGraphicFramePr>
        <p:xfrm>
          <a:off x="739140" y="4198320"/>
          <a:ext cx="10660379" cy="2440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70420" y="1098407"/>
            <a:ext cx="3832860" cy="488061"/>
          </a:xfrm>
          <a:prstGeom prst="rect">
            <a:avLst/>
          </a:prstGeom>
          <a:solidFill>
            <a:srgbClr val="A6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степень удовлетворенности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родителей образовательным процессом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38026" y="1098408"/>
            <a:ext cx="3772274" cy="488061"/>
          </a:xfrm>
          <a:prstGeom prst="rect">
            <a:avLst/>
          </a:prstGeom>
          <a:solidFill>
            <a:srgbClr val="A60A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Средняя степень удовлетворенности 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 образовательным процессом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7593" y="3710258"/>
            <a:ext cx="4040867" cy="488061"/>
          </a:xfrm>
          <a:prstGeom prst="rect">
            <a:avLst/>
          </a:prstGeom>
          <a:solidFill>
            <a:srgbClr val="2F4F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Уровень развития личностных качеств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571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3263</TotalTime>
  <Words>170</Words>
  <Application>Microsoft Office PowerPoint</Application>
  <PresentationFormat>Произвольный</PresentationFormat>
  <Paragraphs>77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微软雅黑</vt:lpstr>
      <vt:lpstr>等线</vt:lpstr>
      <vt:lpstr>Office Theme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雷锋PPT网www.lfppt.com</dc:title>
  <dc:creator>雷锋PPT网www.lfppt.com</dc:creator>
  <cp:keywords>雷锋PPT网www.lfppt.com</cp:keywords>
  <cp:lastModifiedBy>IGOS</cp:lastModifiedBy>
  <cp:revision>252</cp:revision>
  <dcterms:created xsi:type="dcterms:W3CDTF">2017-08-18T03:02:00Z</dcterms:created>
  <dcterms:modified xsi:type="dcterms:W3CDTF">2023-06-08T13:47:04Z</dcterms:modified>
  <cp:category>雷锋PPT网www.lfppt.com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